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63" r:id="rId2"/>
    <p:sldId id="279" r:id="rId3"/>
    <p:sldId id="280" r:id="rId4"/>
    <p:sldId id="266" r:id="rId5"/>
    <p:sldId id="267" r:id="rId6"/>
    <p:sldId id="278" r:id="rId7"/>
    <p:sldId id="268" r:id="rId8"/>
    <p:sldId id="269" r:id="rId9"/>
    <p:sldId id="270" r:id="rId10"/>
    <p:sldId id="271" r:id="rId11"/>
    <p:sldId id="272" r:id="rId12"/>
    <p:sldId id="273" r:id="rId13"/>
    <p:sldId id="274" r:id="rId14"/>
    <p:sldId id="257" r:id="rId15"/>
    <p:sldId id="275" r:id="rId16"/>
    <p:sldId id="276" r:id="rId17"/>
    <p:sldId id="258" r:id="rId18"/>
    <p:sldId id="261" r:id="rId19"/>
    <p:sldId id="259" r:id="rId20"/>
    <p:sldId id="260" r:id="rId21"/>
    <p:sldId id="262" r:id="rId22"/>
    <p:sldId id="264" r:id="rId23"/>
    <p:sldId id="265" r:id="rId24"/>
    <p:sldId id="281" r:id="rId25"/>
    <p:sldId id="283" r:id="rId26"/>
    <p:sldId id="286" r:id="rId27"/>
    <p:sldId id="284" r:id="rId28"/>
    <p:sldId id="285" r:id="rId29"/>
    <p:sldId id="282" r:id="rId30"/>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B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140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1113" y="0"/>
            <a:ext cx="2921000" cy="495300"/>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21000" cy="495300"/>
          </a:xfrm>
          <a:prstGeom prst="rect">
            <a:avLst/>
          </a:prstGeom>
        </p:spPr>
        <p:txBody>
          <a:bodyPr vert="horz" lIns="91440" tIns="45720" rIns="91440" bIns="45720" rtlCol="1"/>
          <a:lstStyle>
            <a:lvl1pPr algn="r">
              <a:defRPr sz="1200"/>
            </a:lvl1pPr>
          </a:lstStyle>
          <a:p>
            <a:fld id="{5BD01B40-5807-4E3C-9C7A-1BD4DB8E4491}" type="datetimeFigureOut">
              <a:rPr lang="en-US" smtClean="0"/>
              <a:t>9/8/2019</a:t>
            </a:fld>
            <a:endParaRPr lang="en-US"/>
          </a:p>
        </p:txBody>
      </p:sp>
      <p:sp>
        <p:nvSpPr>
          <p:cNvPr id="4" name="عنصر نائب لصورة الشريحة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74688" y="4751388"/>
            <a:ext cx="5392737" cy="3887787"/>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21113" y="9377363"/>
            <a:ext cx="2921000" cy="495300"/>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9377363"/>
            <a:ext cx="2921000" cy="495300"/>
          </a:xfrm>
          <a:prstGeom prst="rect">
            <a:avLst/>
          </a:prstGeom>
        </p:spPr>
        <p:txBody>
          <a:bodyPr vert="horz" lIns="91440" tIns="45720" rIns="91440" bIns="45720" rtlCol="1" anchor="b"/>
          <a:lstStyle>
            <a:lvl1pPr algn="r">
              <a:defRPr sz="1200"/>
            </a:lvl1pPr>
          </a:lstStyle>
          <a:p>
            <a:fld id="{0B8804F0-09DD-498D-8D0C-BC6B4B01E80D}" type="slidenum">
              <a:rPr lang="en-US" smtClean="0"/>
              <a:t>‹#›</a:t>
            </a:fld>
            <a:endParaRPr lang="en-US"/>
          </a:p>
        </p:txBody>
      </p:sp>
    </p:spTree>
    <p:extLst>
      <p:ext uri="{BB962C8B-B14F-4D97-AF65-F5344CB8AC3E}">
        <p14:creationId xmlns:p14="http://schemas.microsoft.com/office/powerpoint/2010/main" val="32456301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B8804F0-09DD-498D-8D0C-BC6B4B01E80D}" type="slidenum">
              <a:rPr lang="en-US" smtClean="0"/>
              <a:t>1</a:t>
            </a:fld>
            <a:endParaRPr lang="en-US"/>
          </a:p>
        </p:txBody>
      </p:sp>
    </p:spTree>
    <p:extLst>
      <p:ext uri="{BB962C8B-B14F-4D97-AF65-F5344CB8AC3E}">
        <p14:creationId xmlns:p14="http://schemas.microsoft.com/office/powerpoint/2010/main" val="265324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909EBC-6920-4868-8D1A-4605FE57C5B4}" type="datetimeFigureOut">
              <a:rPr lang="ar-IQ" smtClean="0"/>
              <a:pPr/>
              <a:t>09/01/1441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E80428-C57B-4DEE-BF43-46C94EB82C0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909EBC-6920-4868-8D1A-4605FE57C5B4}" type="datetimeFigureOut">
              <a:rPr lang="ar-IQ" smtClean="0"/>
              <a:pPr/>
              <a:t>09/01/1441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E80428-C57B-4DEE-BF43-46C94EB82C0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4412" y="642918"/>
            <a:ext cx="10572824" cy="5357850"/>
          </a:xfrm>
        </p:spPr>
        <p:txBody>
          <a:bodyPr>
            <a:noAutofit/>
          </a:bodyPr>
          <a:lstStyle/>
          <a:p>
            <a:pPr algn="ctr" rtl="0">
              <a:buNone/>
            </a:pPr>
            <a:endParaRPr lang="en-US" sz="3600" b="1" dirty="0" smtClean="0">
              <a:solidFill>
                <a:srgbClr val="002060"/>
              </a:solidFill>
              <a:effectLst>
                <a:outerShdw blurRad="38100" dist="38100" dir="2700000" algn="tl">
                  <a:srgbClr val="000000">
                    <a:alpha val="43137"/>
                  </a:srgbClr>
                </a:outerShdw>
              </a:effectLst>
            </a:endParaRPr>
          </a:p>
          <a:p>
            <a:pPr algn="ctr" rtl="0">
              <a:buNone/>
            </a:pPr>
            <a:r>
              <a:rPr lang="en-US" sz="3600" b="1" dirty="0" smtClean="0">
                <a:solidFill>
                  <a:srgbClr val="1B0B49"/>
                </a:solidFill>
                <a:effectLst>
                  <a:outerShdw blurRad="38100" dist="38100" dir="2700000" algn="tl">
                    <a:srgbClr val="000000">
                      <a:alpha val="43137"/>
                    </a:srgbClr>
                  </a:outerShdw>
                </a:effectLst>
              </a:rPr>
              <a:t>LEGAL TRANSLATION</a:t>
            </a:r>
          </a:p>
          <a:p>
            <a:pPr algn="ctr" rtl="0">
              <a:buNone/>
            </a:pPr>
            <a:endParaRPr lang="en-US" sz="3600" b="1" dirty="0" smtClean="0">
              <a:solidFill>
                <a:srgbClr val="002060"/>
              </a:solidFill>
              <a:effectLst>
                <a:outerShdw blurRad="38100" dist="38100" dir="2700000" algn="tl">
                  <a:srgbClr val="000000">
                    <a:alpha val="43137"/>
                  </a:srgbClr>
                </a:outerShdw>
              </a:effectLst>
            </a:endParaRPr>
          </a:p>
          <a:p>
            <a:pPr algn="ctr" rtl="0">
              <a:buNone/>
            </a:pPr>
            <a:r>
              <a:rPr lang="en-US" sz="4400" b="1" dirty="0" smtClean="0">
                <a:solidFill>
                  <a:srgbClr val="7030A0"/>
                </a:solidFill>
                <a:effectLst>
                  <a:outerShdw blurRad="38100" dist="38100" dir="2700000" algn="tl">
                    <a:srgbClr val="000000">
                      <a:alpha val="43137"/>
                    </a:srgbClr>
                  </a:outerShdw>
                </a:effectLst>
              </a:rPr>
              <a:t>CHARACTERISTICS OF LEGAL </a:t>
            </a:r>
            <a:r>
              <a:rPr lang="en-US" sz="4000" b="1" dirty="0" smtClean="0">
                <a:solidFill>
                  <a:srgbClr val="7030A0"/>
                </a:solidFill>
                <a:effectLst>
                  <a:outerShdw blurRad="38100" dist="38100" dir="2700000" algn="tl">
                    <a:srgbClr val="000000">
                      <a:alpha val="43137"/>
                    </a:srgbClr>
                  </a:outerShdw>
                </a:effectLst>
              </a:rPr>
              <a:t>DISCOURSE</a:t>
            </a:r>
          </a:p>
          <a:p>
            <a:pPr algn="ctr" rtl="0">
              <a:buNone/>
            </a:pPr>
            <a:r>
              <a:rPr lang="ar-IQ" sz="2000" b="1" dirty="0" smtClean="0">
                <a:solidFill>
                  <a:schemeClr val="tx1">
                    <a:lumMod val="65000"/>
                    <a:lumOff val="35000"/>
                  </a:schemeClr>
                </a:solidFill>
                <a:effectLst>
                  <a:outerShdw blurRad="38100" dist="38100" dir="2700000" algn="tl">
                    <a:srgbClr val="000000">
                      <a:alpha val="43137"/>
                    </a:srgbClr>
                  </a:outerShdw>
                </a:effectLst>
              </a:rPr>
              <a:t>خصائص الخطاب القانوني</a:t>
            </a:r>
            <a:endParaRPr lang="en-US" sz="2000" b="1" dirty="0" smtClean="0">
              <a:solidFill>
                <a:schemeClr val="tx1">
                  <a:lumMod val="65000"/>
                  <a:lumOff val="35000"/>
                </a:schemeClr>
              </a:solidFill>
              <a:effectLst>
                <a:outerShdw blurRad="38100" dist="38100" dir="2700000" algn="tl">
                  <a:srgbClr val="000000">
                    <a:alpha val="43137"/>
                  </a:srgbClr>
                </a:outerShdw>
              </a:effectLst>
            </a:endParaRPr>
          </a:p>
          <a:p>
            <a:pPr algn="ctr" rtl="0">
              <a:buNone/>
            </a:pPr>
            <a:endParaRPr lang="en-US" sz="2400" b="1" dirty="0" smtClean="0">
              <a:solidFill>
                <a:schemeClr val="tx1">
                  <a:lumMod val="75000"/>
                  <a:lumOff val="25000"/>
                </a:schemeClr>
              </a:solidFill>
              <a:effectLst>
                <a:outerShdw blurRad="38100" dist="38100" dir="2700000" algn="tl">
                  <a:srgbClr val="000000">
                    <a:alpha val="43137"/>
                  </a:srgbClr>
                </a:outerShdw>
              </a:effectLst>
            </a:endParaRPr>
          </a:p>
          <a:p>
            <a:pPr algn="ctr" rtl="0">
              <a:buNone/>
            </a:pPr>
            <a:r>
              <a:rPr lang="en-US" sz="2400" b="1" dirty="0" smtClean="0">
                <a:solidFill>
                  <a:schemeClr val="tx1">
                    <a:lumMod val="75000"/>
                    <a:lumOff val="25000"/>
                  </a:schemeClr>
                </a:solidFill>
                <a:effectLst>
                  <a:outerShdw blurRad="38100" dist="38100" dir="2700000" algn="tl">
                    <a:srgbClr val="000000">
                      <a:alpha val="43137"/>
                    </a:srgbClr>
                  </a:outerShdw>
                </a:effectLst>
              </a:rPr>
              <a:t>CHAPTER 5</a:t>
            </a:r>
          </a:p>
          <a:p>
            <a:pPr algn="ctr" rtl="0">
              <a:buNone/>
            </a:pPr>
            <a:r>
              <a:rPr lang="en-US" sz="2800" b="1" dirty="0" smtClean="0">
                <a:solidFill>
                  <a:schemeClr val="tx1">
                    <a:lumMod val="95000"/>
                    <a:lumOff val="5000"/>
                  </a:schemeClr>
                </a:solidFill>
                <a:effectLst>
                  <a:outerShdw blurRad="38100" dist="38100" dir="2700000" algn="tl">
                    <a:srgbClr val="000000">
                      <a:alpha val="43137"/>
                    </a:srgbClr>
                  </a:outerShdw>
                </a:effectLst>
              </a:rPr>
              <a:t>RAPID REVIEW</a:t>
            </a:r>
          </a:p>
          <a:p>
            <a:pPr algn="ctr" rtl="0">
              <a:buNone/>
            </a:pPr>
            <a:r>
              <a:rPr lang="en-US" sz="2000" b="1" dirty="0" smtClean="0">
                <a:solidFill>
                  <a:srgbClr val="002060"/>
                </a:solidFill>
                <a:effectLst>
                  <a:outerShdw blurRad="38100" dist="38100" dir="2700000" algn="tl">
                    <a:srgbClr val="000000">
                      <a:alpha val="43137"/>
                    </a:srgbClr>
                  </a:outerShdw>
                </a:effectLst>
              </a:rPr>
              <a:t>2018 </a:t>
            </a:r>
            <a:r>
              <a:rPr lang="en-US" sz="2000" b="1" dirty="0" smtClean="0">
                <a:solidFill>
                  <a:srgbClr val="002060"/>
                </a:solidFill>
                <a:effectLst>
                  <a:outerShdw blurRad="38100" dist="38100" dir="2700000" algn="tl">
                    <a:srgbClr val="000000">
                      <a:alpha val="43137"/>
                    </a:srgbClr>
                  </a:outerShdw>
                </a:effectLst>
              </a:rPr>
              <a:t>– 2019</a:t>
            </a:r>
          </a:p>
          <a:p>
            <a:pPr algn="ctr" rtl="0">
              <a:buNone/>
            </a:pPr>
            <a:r>
              <a:rPr lang="en-US" sz="2000" b="1" dirty="0" smtClean="0">
                <a:solidFill>
                  <a:srgbClr val="002060"/>
                </a:solidFill>
                <a:effectLst>
                  <a:outerShdw blurRad="38100" dist="38100" dir="2700000" algn="tl">
                    <a:srgbClr val="000000">
                      <a:alpha val="43137"/>
                    </a:srgbClr>
                  </a:outerShdw>
                </a:effectLst>
              </a:rPr>
              <a:t>AHMED FALIH RABEEA</a:t>
            </a:r>
            <a:endParaRPr lang="en-US" sz="2000" b="1" dirty="0" smtClean="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358346" cy="1143000"/>
          </a:xfrm>
        </p:spPr>
        <p:txBody>
          <a:bodyPr>
            <a:normAutofit fontScale="90000"/>
          </a:bodyPr>
          <a:lstStyle/>
          <a:p>
            <a:pPr algn="l" rtl="0">
              <a:buFont typeface="Wingdings" pitchFamily="2" charset="2"/>
              <a:buChar char="Ø"/>
            </a:pPr>
            <a:r>
              <a:rPr lang="en-US" sz="3600" dirty="0" smtClean="0"/>
              <a:t> </a:t>
            </a:r>
            <a:r>
              <a:rPr lang="en-US" sz="3600" b="1" dirty="0" smtClean="0">
                <a:effectLst>
                  <a:outerShdw blurRad="38100" dist="38100" dir="2700000" algn="tl">
                    <a:srgbClr val="000000">
                      <a:alpha val="43137"/>
                    </a:srgbClr>
                  </a:outerShdw>
                </a:effectLst>
              </a:rPr>
              <a:t>Long complex sentences with intricate coordination &amp; subordination </a:t>
            </a:r>
            <a:endParaRPr lang="ar-IQ" sz="3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282" y="1600200"/>
            <a:ext cx="8715436" cy="4525963"/>
          </a:xfrm>
        </p:spPr>
        <p:txBody>
          <a:bodyPr/>
          <a:lstStyle/>
          <a:p>
            <a:pPr algn="l" rtl="0">
              <a:buNone/>
            </a:pP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929718" cy="1868478"/>
          </a:xfrm>
        </p:spPr>
        <p:txBody>
          <a:bodyPr>
            <a:normAutofit/>
          </a:bodyPr>
          <a:lstStyle/>
          <a:p>
            <a:pPr algn="l" rtl="0">
              <a:buFont typeface="Wingdings" pitchFamily="2" charset="2"/>
              <a:buChar char="Ø"/>
            </a:pPr>
            <a:r>
              <a:rPr lang="en-US" sz="3200" b="1" dirty="0" smtClean="0">
                <a:effectLst>
                  <a:outerShdw blurRad="38100" dist="38100" dir="2700000" algn="tl">
                    <a:srgbClr val="000000">
                      <a:alpha val="43137"/>
                    </a:srgbClr>
                  </a:outerShdw>
                </a:effectLst>
              </a:rPr>
              <a:t> Syntactic discontinuities </a:t>
            </a:r>
            <a:r>
              <a:rPr lang="en-US" sz="2700" b="1" dirty="0" smtClean="0">
                <a:solidFill>
                  <a:srgbClr val="C00000"/>
                </a:solidFill>
                <a:effectLst>
                  <a:outerShdw blurRad="38100" dist="38100" dir="2700000" algn="tl">
                    <a:srgbClr val="000000">
                      <a:alpha val="43137"/>
                    </a:srgbClr>
                  </a:outerShdw>
                </a:effectLst>
              </a:rPr>
              <a:t>[Interrupt natural flow of a sentence through inserting added information] </a:t>
            </a:r>
            <a:r>
              <a:rPr lang="en-US" sz="2700" b="1" i="1" dirty="0" smtClean="0">
                <a:solidFill>
                  <a:srgbClr val="002060"/>
                </a:solidFill>
                <a:effectLst>
                  <a:outerShdw blurRad="38100" dist="38100" dir="2700000" algn="tl">
                    <a:srgbClr val="000000">
                      <a:alpha val="43137"/>
                    </a:srgbClr>
                  </a:outerShdw>
                </a:effectLst>
              </a:rPr>
              <a:t>Highlighted here in blue</a:t>
            </a:r>
            <a:endParaRPr lang="ar-IQ" sz="3200" b="1" i="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42908" y="2285991"/>
            <a:ext cx="9286908" cy="3143273"/>
          </a:xfrm>
        </p:spPr>
        <p:txBody>
          <a:bodyPr/>
          <a:lstStyle/>
          <a:p>
            <a:pPr algn="l" rtl="0">
              <a:buNone/>
            </a:pPr>
            <a:r>
              <a:rPr lang="en-US" dirty="0" smtClean="0"/>
              <a:t>   Developed country Members shall</a:t>
            </a:r>
            <a:r>
              <a:rPr lang="en-US" i="1" dirty="0" smtClean="0"/>
              <a:t>, </a:t>
            </a:r>
            <a:r>
              <a:rPr lang="en-US" i="1" dirty="0" smtClean="0">
                <a:solidFill>
                  <a:srgbClr val="002060"/>
                </a:solidFill>
              </a:rPr>
              <a:t>if requested by other Members</a:t>
            </a:r>
            <a:r>
              <a:rPr lang="en-US" dirty="0" smtClean="0"/>
              <a:t>, provide copies of the documents or, </a:t>
            </a:r>
            <a:r>
              <a:rPr lang="en-US" i="1" dirty="0" smtClean="0">
                <a:solidFill>
                  <a:srgbClr val="002060"/>
                </a:solidFill>
              </a:rPr>
              <a:t>in case of voluminous documents</a:t>
            </a:r>
            <a:r>
              <a:rPr lang="en-US" dirty="0" smtClean="0"/>
              <a:t>, summaries of the documents covered by a specific notification in English, French or Spanish.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96974"/>
          </a:xfrm>
        </p:spPr>
        <p:txBody>
          <a:bodyPr>
            <a:normAutofit/>
          </a:bodyPr>
          <a:lstStyle/>
          <a:p>
            <a:pPr algn="l" rtl="0">
              <a:buFont typeface="Wingdings" pitchFamily="2" charset="2"/>
              <a:buChar char="Ø"/>
            </a:pPr>
            <a:r>
              <a:rPr lang="en-US" sz="3200" b="1" dirty="0" smtClean="0">
                <a:solidFill>
                  <a:srgbClr val="002060"/>
                </a:solidFill>
                <a:effectLst>
                  <a:outerShdw blurRad="38100" dist="38100" dir="2700000" algn="tl">
                    <a:srgbClr val="000000">
                      <a:alpha val="43137"/>
                    </a:srgbClr>
                  </a:outerShdw>
                </a:effectLst>
              </a:rPr>
              <a:t>Widespread use of the passive</a:t>
            </a:r>
            <a:endParaRPr lang="ar-IQ" sz="3200"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42908" y="1785925"/>
            <a:ext cx="9286908" cy="3000397"/>
          </a:xfrm>
        </p:spPr>
        <p:txBody>
          <a:bodyPr>
            <a:normAutofit lnSpcReduction="10000"/>
          </a:bodyPr>
          <a:lstStyle/>
          <a:p>
            <a:pPr algn="l" rtl="0">
              <a:buNone/>
            </a:pPr>
            <a:r>
              <a:rPr lang="en-US" b="1" dirty="0" smtClean="0"/>
              <a:t>    If any term of provision of this Agreement</a:t>
            </a:r>
            <a:r>
              <a:rPr lang="en-US" b="1" dirty="0" smtClean="0">
                <a:solidFill>
                  <a:srgbClr val="002060"/>
                </a:solidFill>
              </a:rPr>
              <a:t> shall be deemed</a:t>
            </a:r>
            <a:r>
              <a:rPr lang="en-US" b="1" dirty="0" smtClean="0"/>
              <a:t> prohibited by or invalid under any applicable law, such provision </a:t>
            </a:r>
            <a:r>
              <a:rPr lang="en-US" b="1" dirty="0" smtClean="0">
                <a:solidFill>
                  <a:srgbClr val="002060"/>
                </a:solidFill>
              </a:rPr>
              <a:t>shall be invalidated </a:t>
            </a:r>
            <a:r>
              <a:rPr lang="en-US" b="1" dirty="0" smtClean="0"/>
              <a:t>without affecting the remaining provisions of this Agreement, the Master Agreement or the Loan Documents.  </a:t>
            </a:r>
            <a:endParaRPr lang="ar-IQ"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rtl="0">
              <a:buFont typeface="Wingdings" pitchFamily="2" charset="2"/>
              <a:buChar char="Ø"/>
            </a:pPr>
            <a:r>
              <a:rPr lang="en-US" sz="3600" b="1" dirty="0" smtClean="0">
                <a:solidFill>
                  <a:srgbClr val="002060"/>
                </a:solidFill>
                <a:effectLst>
                  <a:outerShdw blurRad="38100" dist="38100" dir="2700000" algn="tl">
                    <a:srgbClr val="000000">
                      <a:alpha val="43137"/>
                    </a:srgbClr>
                  </a:outerShdw>
                </a:effectLst>
              </a:rPr>
              <a:t> Impersonal style </a:t>
            </a:r>
            <a:endParaRPr lang="ar-IQ" sz="3600"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9144000" cy="4525963"/>
          </a:xfrm>
        </p:spPr>
        <p:txBody>
          <a:bodyPr/>
          <a:lstStyle/>
          <a:p>
            <a:pPr marL="514350" indent="-514350" algn="l" rtl="0">
              <a:buAutoNum type="arabicParenR"/>
            </a:pPr>
            <a:r>
              <a:rPr lang="en-US" b="1" dirty="0" smtClean="0">
                <a:solidFill>
                  <a:srgbClr val="002060"/>
                </a:solidFill>
              </a:rPr>
              <a:t>Everyone</a:t>
            </a:r>
            <a:r>
              <a:rPr lang="en-US" dirty="0" smtClean="0"/>
              <a:t> has the right of access to any information that is held by the state ……….</a:t>
            </a:r>
          </a:p>
          <a:p>
            <a:pPr marL="514350" indent="-514350" algn="l" rtl="0">
              <a:buAutoNum type="arabicParenR"/>
            </a:pPr>
            <a:r>
              <a:rPr lang="en-US" b="1" dirty="0" smtClean="0">
                <a:solidFill>
                  <a:srgbClr val="002060"/>
                </a:solidFill>
              </a:rPr>
              <a:t>No one </a:t>
            </a:r>
            <a:r>
              <a:rPr lang="en-US" dirty="0" smtClean="0"/>
              <a:t>may be subjected to slavery, servitude, or forced labor.</a:t>
            </a:r>
          </a:p>
          <a:p>
            <a:pPr marL="514350" indent="-514350" algn="l" rtl="0">
              <a:buAutoNum type="arabicParenR"/>
            </a:pPr>
            <a:r>
              <a:rPr lang="en-US" b="1" dirty="0" smtClean="0">
                <a:solidFill>
                  <a:srgbClr val="002060"/>
                </a:solidFill>
              </a:rPr>
              <a:t>When</a:t>
            </a:r>
            <a:r>
              <a:rPr lang="en-US" b="1" dirty="0" smtClean="0"/>
              <a:t> </a:t>
            </a:r>
            <a:r>
              <a:rPr lang="en-US" dirty="0" smtClean="0"/>
              <a:t>a prisoner is found guilty of an infraction of the laws of this State, ………..</a:t>
            </a:r>
          </a:p>
          <a:p>
            <a:pPr marL="514350" indent="-514350" algn="l" rtl="0">
              <a:buAutoNum type="arabicParenR"/>
            </a:pPr>
            <a:r>
              <a:rPr lang="en-US" b="1" dirty="0" smtClean="0">
                <a:solidFill>
                  <a:srgbClr val="002060"/>
                </a:solidFill>
              </a:rPr>
              <a:t>Members</a:t>
            </a:r>
            <a:r>
              <a:rPr lang="en-US" b="1" dirty="0" smtClean="0"/>
              <a:t> </a:t>
            </a:r>
            <a:r>
              <a:rPr lang="en-US" dirty="0" smtClean="0"/>
              <a:t>shall ensure ……………. </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a:bodyPr>
          <a:lstStyle/>
          <a:p>
            <a:pPr algn="l"/>
            <a:r>
              <a:rPr lang="en-US" sz="3200" b="1" dirty="0" smtClean="0">
                <a:solidFill>
                  <a:srgbClr val="C00000"/>
                </a:solidFill>
                <a:effectLst>
                  <a:outerShdw blurRad="38100" dist="38100" dir="2700000" algn="tl">
                    <a:srgbClr val="000000">
                      <a:alpha val="43137"/>
                    </a:srgbClr>
                  </a:outerShdw>
                </a:effectLst>
              </a:rPr>
              <a:t>IMPERSONAL STYLE:</a:t>
            </a:r>
            <a:endParaRPr lang="ar-IQ"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8686800" cy="4525963"/>
          </a:xfrm>
        </p:spPr>
        <p:txBody>
          <a:bodyPr/>
          <a:lstStyle/>
          <a:p>
            <a:pPr algn="l" rtl="0">
              <a:buNone/>
            </a:pPr>
            <a:r>
              <a:rPr lang="en-US" dirty="0" smtClean="0"/>
              <a:t>    </a:t>
            </a:r>
          </a:p>
          <a:p>
            <a:pPr algn="l" rtl="0">
              <a:buNone/>
            </a:pPr>
            <a:r>
              <a:rPr lang="en-US" b="1" dirty="0" smtClean="0"/>
              <a:t>No one </a:t>
            </a:r>
            <a:r>
              <a:rPr lang="en-US" dirty="0" smtClean="0"/>
              <a:t>shall be presumed guilty of a criminal offence before a judgment of conviction has entered into force with regard ……….</a:t>
            </a:r>
          </a:p>
          <a:p>
            <a:pPr algn="l" rtl="0">
              <a:buNone/>
            </a:pPr>
            <a:endParaRPr lang="en-US" dirty="0" smtClean="0"/>
          </a:p>
          <a:p>
            <a:pPr>
              <a:buNone/>
            </a:pPr>
            <a:r>
              <a:rPr lang="ar-IQ" dirty="0" smtClean="0"/>
              <a:t>لا يجوز افتراض إدانة أي شخص بارتكاب جريمة ما قبل نفاذ حكم إلادانة فيما يتعلق </a:t>
            </a:r>
            <a:r>
              <a:rPr lang="ar-IQ" dirty="0" err="1" smtClean="0"/>
              <a:t>بـ</a:t>
            </a:r>
            <a:r>
              <a:rPr lang="ar-IQ" dirty="0" smtClean="0"/>
              <a:t> ....</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rmAutofit/>
          </a:bodyPr>
          <a:lstStyle/>
          <a:p>
            <a:pPr algn="l" rtl="0">
              <a:buFont typeface="Wingdings" pitchFamily="2" charset="2"/>
              <a:buChar char="Ø"/>
            </a:pPr>
            <a:r>
              <a:rPr lang="en-US" sz="4000" b="1" dirty="0" smtClean="0">
                <a:solidFill>
                  <a:srgbClr val="002060"/>
                </a:solidFill>
                <a:effectLst>
                  <a:outerShdw blurRad="38100" dist="38100" dir="2700000" algn="tl">
                    <a:srgbClr val="000000">
                      <a:alpha val="43137"/>
                    </a:srgbClr>
                  </a:outerShdw>
                </a:effectLst>
              </a:rPr>
              <a:t> Long lists </a:t>
            </a:r>
            <a:endParaRPr lang="ar-IQ" sz="4000"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346" y="1714489"/>
            <a:ext cx="9358346" cy="3357586"/>
          </a:xfrm>
        </p:spPr>
        <p:txBody>
          <a:bodyPr/>
          <a:lstStyle/>
          <a:p>
            <a:pPr algn="l" rtl="0">
              <a:buNone/>
            </a:pPr>
            <a:r>
              <a:rPr lang="en-US" b="1" dirty="0" smtClean="0"/>
              <a:t>   “Governmental Rule” means any statute, law, treaty, rule, code, ordinance, regulation, license, permit, certificate, or order of any Governmental Authority or any judgment, degree, injunction, writ, order, or like action of any court or other judicial or quasi-judicial tribunal.    </a:t>
            </a:r>
            <a:endParaRPr lang="ar-IQ"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868478"/>
          </a:xfrm>
        </p:spPr>
        <p:txBody>
          <a:bodyPr>
            <a:normAutofit/>
          </a:bodyPr>
          <a:lstStyle/>
          <a:p>
            <a:pPr rtl="0">
              <a:buFont typeface="Wingdings" pitchFamily="2" charset="2"/>
              <a:buChar char="Ø"/>
            </a:pPr>
            <a:r>
              <a:rPr lang="en-US" sz="3600" dirty="0" smtClean="0"/>
              <a:t> </a:t>
            </a:r>
            <a:r>
              <a:rPr lang="en-US" sz="3600" b="1" dirty="0" smtClean="0">
                <a:solidFill>
                  <a:srgbClr val="002060"/>
                </a:solidFill>
                <a:effectLst>
                  <a:outerShdw blurRad="38100" dist="38100" dir="2700000" algn="tl">
                    <a:srgbClr val="000000">
                      <a:alpha val="43137"/>
                    </a:srgbClr>
                  </a:outerShdw>
                </a:effectLst>
              </a:rPr>
              <a:t>Nominalization [ </a:t>
            </a:r>
            <a:r>
              <a:rPr lang="en-US" sz="2800" b="1" dirty="0" smtClean="0">
                <a:solidFill>
                  <a:srgbClr val="002060"/>
                </a:solidFill>
              </a:rPr>
              <a:t>a verb phrase turned into a noun phrase]</a:t>
            </a:r>
            <a:r>
              <a:rPr lang="en-US" sz="3600" b="1" dirty="0" smtClean="0">
                <a:solidFill>
                  <a:srgbClr val="002060"/>
                </a:solidFill>
              </a:rPr>
              <a:t> </a:t>
            </a:r>
            <a:r>
              <a:rPr lang="en-US" sz="2700" b="1" dirty="0" smtClean="0">
                <a:solidFill>
                  <a:srgbClr val="C00000"/>
                </a:solidFill>
                <a:effectLst>
                  <a:outerShdw blurRad="38100" dist="38100" dir="2700000" algn="tl">
                    <a:srgbClr val="000000">
                      <a:alpha val="43137"/>
                    </a:srgbClr>
                  </a:outerShdw>
                </a:effectLst>
              </a:rPr>
              <a:t>e.g.: to apply ----------- to make an application</a:t>
            </a:r>
            <a:endParaRPr lang="ar-IQ" sz="36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346" y="2500306"/>
            <a:ext cx="9358346" cy="2714643"/>
          </a:xfrm>
        </p:spPr>
        <p:txBody>
          <a:bodyPr>
            <a:normAutofit/>
          </a:bodyPr>
          <a:lstStyle/>
          <a:p>
            <a:pPr algn="l" rtl="0">
              <a:buNone/>
            </a:pPr>
            <a:r>
              <a:rPr lang="en-US" sz="2800" b="1" dirty="0" smtClean="0"/>
              <a:t>    In the preparation and application of sanitary or phytosanitary measures, Members shall take account of the special needs of developing country Members, and in particular of the least-developed country Members.  </a:t>
            </a:r>
            <a:endParaRPr lang="ar-IQ"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dirty="0" smtClean="0">
                <a:solidFill>
                  <a:srgbClr val="C00000"/>
                </a:solidFill>
                <a:effectLst>
                  <a:outerShdw blurRad="38100" dist="38100" dir="2700000" algn="tl">
                    <a:srgbClr val="000000">
                      <a:alpha val="43137"/>
                    </a:srgbClr>
                  </a:outerShdw>
                </a:effectLst>
              </a:rPr>
              <a:t>Verbosity in Prepositions:</a:t>
            </a:r>
            <a:endParaRPr lang="ar-IQ"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457200" y="1285860"/>
            <a:ext cx="8229600" cy="4840303"/>
          </a:xfrm>
        </p:spPr>
        <p:txBody>
          <a:bodyPr/>
          <a:lstStyle/>
          <a:p>
            <a:pPr algn="l" rtl="0">
              <a:buNone/>
            </a:pPr>
            <a:r>
              <a:rPr lang="en-US" dirty="0" smtClean="0"/>
              <a:t> pursuant to</a:t>
            </a:r>
          </a:p>
          <a:p>
            <a:pPr algn="l" rtl="0">
              <a:buNone/>
            </a:pPr>
            <a:r>
              <a:rPr lang="en-US" dirty="0" smtClean="0"/>
              <a:t> in accordance with</a:t>
            </a:r>
          </a:p>
          <a:p>
            <a:pPr algn="l" rtl="0">
              <a:buNone/>
            </a:pPr>
            <a:r>
              <a:rPr lang="en-US" dirty="0" smtClean="0"/>
              <a:t> prior to</a:t>
            </a:r>
          </a:p>
          <a:p>
            <a:pPr algn="l" rtl="0">
              <a:buNone/>
            </a:pPr>
            <a:r>
              <a:rPr lang="en-US" dirty="0" smtClean="0"/>
              <a:t> in respect of</a:t>
            </a:r>
          </a:p>
          <a:p>
            <a:pPr algn="l" rtl="0">
              <a:buNone/>
            </a:pPr>
            <a:r>
              <a:rPr lang="en-US" dirty="0" smtClean="0"/>
              <a:t> subsequent to</a:t>
            </a:r>
          </a:p>
          <a:p>
            <a:pPr algn="l" rtl="0">
              <a:buNone/>
            </a:pPr>
            <a:r>
              <a:rPr lang="en-US" dirty="0" smtClean="0"/>
              <a:t> without prejudice to</a:t>
            </a:r>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928670"/>
            <a:ext cx="9144000" cy="5197493"/>
          </a:xfrm>
        </p:spPr>
        <p:txBody>
          <a:bodyPr/>
          <a:lstStyle/>
          <a:p>
            <a:pPr algn="l" rtl="0">
              <a:buFontTx/>
              <a:buChar char="-"/>
            </a:pPr>
            <a:r>
              <a:rPr lang="en-US" sz="2800" b="1" dirty="0" smtClean="0">
                <a:solidFill>
                  <a:srgbClr val="C00000"/>
                </a:solidFill>
                <a:effectLst>
                  <a:outerShdw blurRad="38100" dist="38100" dir="2700000" algn="tl">
                    <a:srgbClr val="000000">
                      <a:alpha val="43137"/>
                    </a:srgbClr>
                  </a:outerShdw>
                </a:effectLst>
              </a:rPr>
              <a:t>In accordance with </a:t>
            </a:r>
            <a:r>
              <a:rPr lang="en-US" sz="2800" dirty="0" smtClean="0"/>
              <a:t>the works schedule established in Article 2, ……..</a:t>
            </a:r>
          </a:p>
          <a:p>
            <a:pPr rtl="0">
              <a:buNone/>
            </a:pPr>
            <a:r>
              <a:rPr lang="ar-IQ" sz="2800" b="1" dirty="0" smtClean="0">
                <a:solidFill>
                  <a:srgbClr val="C00000"/>
                </a:solidFill>
                <a:effectLst>
                  <a:outerShdw blurRad="38100" dist="38100" dir="2700000" algn="tl">
                    <a:srgbClr val="000000">
                      <a:alpha val="43137"/>
                    </a:srgbClr>
                  </a:outerShdw>
                </a:effectLst>
              </a:rPr>
              <a:t>وفقا لـ </a:t>
            </a:r>
            <a:r>
              <a:rPr lang="ar-IQ" sz="2800" dirty="0" smtClean="0"/>
              <a:t>لجدول الزمني للأعمال المنصوص عليه في المادة الثانية ، ...... </a:t>
            </a:r>
            <a:endParaRPr lang="en-US" sz="2800" dirty="0" smtClean="0"/>
          </a:p>
          <a:p>
            <a:pPr algn="l" rtl="0">
              <a:buFontTx/>
              <a:buChar char="-"/>
            </a:pPr>
            <a:r>
              <a:rPr lang="en-US" sz="2800" b="1" dirty="0" smtClean="0">
                <a:solidFill>
                  <a:srgbClr val="C00000"/>
                </a:solidFill>
                <a:effectLst>
                  <a:outerShdw blurRad="38100" dist="38100" dir="2700000" algn="tl">
                    <a:srgbClr val="000000">
                      <a:alpha val="43137"/>
                    </a:srgbClr>
                  </a:outerShdw>
                </a:effectLst>
              </a:rPr>
              <a:t>Without prejudice to </a:t>
            </a:r>
            <a:r>
              <a:rPr lang="en-US" sz="2800" dirty="0" smtClean="0"/>
              <a:t>the Contractor’s right to occupy position in the Company, ……</a:t>
            </a:r>
          </a:p>
          <a:p>
            <a:pPr>
              <a:buNone/>
            </a:pPr>
            <a:r>
              <a:rPr lang="ar-IQ" sz="2800" b="1" dirty="0" smtClean="0">
                <a:solidFill>
                  <a:srgbClr val="C00000"/>
                </a:solidFill>
                <a:effectLst>
                  <a:outerShdw blurRad="38100" dist="38100" dir="2700000" algn="tl">
                    <a:srgbClr val="000000">
                      <a:alpha val="43137"/>
                    </a:srgbClr>
                  </a:outerShdw>
                </a:effectLst>
              </a:rPr>
              <a:t>مع عدم الإخلال </a:t>
            </a:r>
            <a:r>
              <a:rPr lang="ar-IQ" sz="2800" dirty="0" smtClean="0"/>
              <a:t>بحق المقاول لشغل منصب في الشركة، .....</a:t>
            </a:r>
          </a:p>
          <a:p>
            <a:pPr algn="l" rtl="0">
              <a:buFontTx/>
              <a:buChar char="-"/>
            </a:pPr>
            <a:r>
              <a:rPr lang="en-US" sz="2800" b="1" dirty="0" smtClean="0">
                <a:solidFill>
                  <a:srgbClr val="C00000"/>
                </a:solidFill>
                <a:effectLst>
                  <a:outerShdw blurRad="38100" dist="38100" dir="2700000" algn="tl">
                    <a:srgbClr val="000000">
                      <a:alpha val="43137"/>
                    </a:srgbClr>
                  </a:outerShdw>
                </a:effectLst>
              </a:rPr>
              <a:t>In respect of </a:t>
            </a:r>
            <a:r>
              <a:rPr lang="en-US" sz="2800" dirty="0" smtClean="0"/>
              <a:t>annual Work Programs and Budgets, the Company shall review and approve the proposal.</a:t>
            </a:r>
          </a:p>
          <a:p>
            <a:pPr>
              <a:buNone/>
            </a:pPr>
            <a:r>
              <a:rPr lang="ar-IQ" sz="2800" b="1" dirty="0" smtClean="0">
                <a:solidFill>
                  <a:srgbClr val="C00000"/>
                </a:solidFill>
                <a:effectLst>
                  <a:outerShdw blurRad="38100" dist="38100" dir="2700000" algn="tl">
                    <a:srgbClr val="000000">
                      <a:alpha val="43137"/>
                    </a:srgbClr>
                  </a:outerShdw>
                </a:effectLst>
              </a:rPr>
              <a:t>فيما يتعلق </a:t>
            </a:r>
            <a:r>
              <a:rPr lang="ar-IQ" sz="2800" b="1" dirty="0" err="1" smtClean="0">
                <a:solidFill>
                  <a:srgbClr val="C00000"/>
                </a:solidFill>
                <a:effectLst>
                  <a:outerShdw blurRad="38100" dist="38100" dir="2700000" algn="tl">
                    <a:srgbClr val="000000">
                      <a:alpha val="43137"/>
                    </a:srgbClr>
                  </a:outerShdw>
                </a:effectLst>
              </a:rPr>
              <a:t>بـ</a:t>
            </a:r>
            <a:r>
              <a:rPr lang="ar-IQ" sz="2800" b="1" dirty="0" smtClean="0">
                <a:solidFill>
                  <a:srgbClr val="C00000"/>
                </a:solidFill>
                <a:effectLst>
                  <a:outerShdw blurRad="38100" dist="38100" dir="2700000" algn="tl">
                    <a:srgbClr val="000000">
                      <a:alpha val="43137"/>
                    </a:srgbClr>
                  </a:outerShdw>
                </a:effectLst>
              </a:rPr>
              <a:t> </a:t>
            </a:r>
            <a:r>
              <a:rPr lang="ar-IQ" sz="2800" dirty="0" smtClean="0"/>
              <a:t>برامج العمل السنوية والميزانيات، على الشركة مراجعة والموافقة على المقترح.</a:t>
            </a:r>
          </a:p>
          <a:p>
            <a:pPr algn="l" rtl="0">
              <a:buNone/>
            </a:pP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929718" cy="1143000"/>
          </a:xfrm>
        </p:spPr>
        <p:txBody>
          <a:bodyPr>
            <a:noAutofit/>
          </a:bodyPr>
          <a:lstStyle/>
          <a:p>
            <a:pPr algn="l"/>
            <a:r>
              <a:rPr lang="en-US" sz="2800" dirty="0" smtClean="0"/>
              <a:t>Replacing the anaphoric device with </a:t>
            </a:r>
            <a:r>
              <a:rPr lang="en-US" sz="2800" b="1" dirty="0" smtClean="0">
                <a:solidFill>
                  <a:srgbClr val="C00000"/>
                </a:solidFill>
                <a:effectLst>
                  <a:outerShdw blurRad="38100" dist="38100" dir="2700000" algn="tl">
                    <a:srgbClr val="000000">
                      <a:alpha val="43137"/>
                    </a:srgbClr>
                  </a:outerShdw>
                </a:effectLst>
              </a:rPr>
              <a:t>such</a:t>
            </a:r>
            <a:r>
              <a:rPr lang="en-US" sz="2800" dirty="0" smtClean="0"/>
              <a:t>, </a:t>
            </a:r>
            <a:r>
              <a:rPr lang="en-US" sz="2800" b="1" dirty="0" smtClean="0">
                <a:solidFill>
                  <a:srgbClr val="C00000"/>
                </a:solidFill>
                <a:effectLst>
                  <a:outerShdw blurRad="38100" dist="38100" dir="2700000" algn="tl">
                    <a:srgbClr val="000000">
                      <a:alpha val="43137"/>
                    </a:srgbClr>
                  </a:outerShdw>
                </a:effectLst>
              </a:rPr>
              <a:t>said</a:t>
            </a:r>
            <a:r>
              <a:rPr lang="en-US" sz="2800" dirty="0" smtClean="0"/>
              <a:t>, or </a:t>
            </a:r>
            <a:r>
              <a:rPr lang="en-US" sz="2800" b="1" dirty="0" smtClean="0">
                <a:solidFill>
                  <a:srgbClr val="C00000"/>
                </a:solidFill>
                <a:effectLst>
                  <a:outerShdw blurRad="38100" dist="38100" dir="2700000" algn="tl">
                    <a:srgbClr val="000000">
                      <a:alpha val="43137"/>
                    </a:srgbClr>
                  </a:outerShdw>
                </a:effectLst>
              </a:rPr>
              <a:t>the same</a:t>
            </a:r>
            <a:endParaRPr lang="ar-IQ" sz="2800" dirty="0"/>
          </a:p>
        </p:txBody>
      </p:sp>
      <p:sp>
        <p:nvSpPr>
          <p:cNvPr id="3" name="عنصر نائب للمحتوى 2"/>
          <p:cNvSpPr>
            <a:spLocks noGrp="1"/>
          </p:cNvSpPr>
          <p:nvPr>
            <p:ph idx="1"/>
          </p:nvPr>
        </p:nvSpPr>
        <p:spPr>
          <a:xfrm>
            <a:off x="0" y="1600200"/>
            <a:ext cx="8858280" cy="4525963"/>
          </a:xfrm>
        </p:spPr>
        <p:txBody>
          <a:bodyPr>
            <a:normAutofit fontScale="92500" lnSpcReduction="10000"/>
          </a:bodyPr>
          <a:lstStyle/>
          <a:p>
            <a:pPr algn="l" rtl="0">
              <a:buNone/>
            </a:pPr>
            <a:r>
              <a:rPr lang="en-US" b="1" u="sng" dirty="0" smtClean="0">
                <a:solidFill>
                  <a:srgbClr val="C00000"/>
                </a:solidFill>
                <a:effectLst>
                  <a:outerShdw blurRad="38100" dist="38100" dir="2700000" algn="tl">
                    <a:srgbClr val="000000">
                      <a:alpha val="43137"/>
                    </a:srgbClr>
                  </a:outerShdw>
                </a:effectLst>
              </a:rPr>
              <a:t>Such </a:t>
            </a:r>
            <a:r>
              <a:rPr lang="en-US" b="1" dirty="0" smtClean="0">
                <a:effectLst>
                  <a:outerShdw blurRad="38100" dist="38100" dir="2700000" algn="tl">
                    <a:srgbClr val="000000">
                      <a:alpha val="43137"/>
                    </a:srgbClr>
                  </a:outerShdw>
                </a:effectLst>
              </a:rPr>
              <a:t>and</a:t>
            </a:r>
            <a:r>
              <a:rPr lang="en-US" b="1" u="sng" dirty="0" smtClean="0">
                <a:solidFill>
                  <a:srgbClr val="C00000"/>
                </a:solidFill>
                <a:effectLst>
                  <a:outerShdw blurRad="38100" dist="38100" dir="2700000" algn="tl">
                    <a:srgbClr val="000000">
                      <a:alpha val="43137"/>
                    </a:srgbClr>
                  </a:outerShdw>
                </a:effectLst>
              </a:rPr>
              <a:t> Said </a:t>
            </a:r>
            <a:r>
              <a:rPr lang="en-US" b="1" dirty="0" smtClean="0">
                <a:effectLst>
                  <a:outerShdw blurRad="38100" dist="38100" dir="2700000" algn="tl">
                    <a:srgbClr val="000000">
                      <a:alpha val="43137"/>
                    </a:srgbClr>
                  </a:outerShdw>
                </a:effectLst>
              </a:rPr>
              <a:t>to replace demonstratives:</a:t>
            </a:r>
          </a:p>
          <a:p>
            <a:pPr algn="l" rtl="0">
              <a:buNone/>
            </a:pPr>
            <a:r>
              <a:rPr lang="en-US" dirty="0" smtClean="0"/>
              <a:t>If the Contractor incurs any further costs, then the Employer shall take </a:t>
            </a:r>
            <a:r>
              <a:rPr lang="en-US" b="1" dirty="0" smtClean="0">
                <a:effectLst>
                  <a:outerShdw blurRad="38100" dist="38100" dir="2700000" algn="tl">
                    <a:srgbClr val="000000">
                      <a:alpha val="43137"/>
                    </a:srgbClr>
                  </a:outerShdw>
                </a:effectLst>
              </a:rPr>
              <a:t>such</a:t>
            </a:r>
            <a:r>
              <a:rPr lang="en-US" dirty="0" smtClean="0"/>
              <a:t> costs into consideration. </a:t>
            </a:r>
          </a:p>
          <a:p>
            <a:pPr>
              <a:buNone/>
            </a:pPr>
            <a:r>
              <a:rPr lang="ar-IQ" dirty="0" smtClean="0"/>
              <a:t>في حالة تحمل المقاول أي تكاليف إضافية، فإن صاحب العمل يأخذ هذه </a:t>
            </a:r>
            <a:endParaRPr lang="en-US" dirty="0" smtClean="0"/>
          </a:p>
          <a:p>
            <a:pPr>
              <a:buNone/>
            </a:pPr>
            <a:r>
              <a:rPr lang="ar-IQ" dirty="0" smtClean="0"/>
              <a:t>التكاليف في االأعتبار. </a:t>
            </a:r>
            <a:endParaRPr lang="en-US" dirty="0" smtClean="0"/>
          </a:p>
          <a:p>
            <a:pPr algn="l" rtl="0">
              <a:buNone/>
            </a:pPr>
            <a:r>
              <a:rPr lang="en-US" dirty="0" smtClean="0"/>
              <a:t>The said Party hereby agrees to purchase said premises with said amount of 100,000 USD.  </a:t>
            </a:r>
          </a:p>
          <a:p>
            <a:pPr rtl="0">
              <a:buNone/>
            </a:pPr>
            <a:r>
              <a:rPr lang="ar-IQ" dirty="0" smtClean="0"/>
              <a:t>يوافق الطرف المذكور بموجب هذا العقد على شراء العقار المذكور بالمبلغ المذكور وهو 100000 دولار أمريكي.</a:t>
            </a:r>
            <a:endParaRPr lang="en-US" b="1" dirty="0" smtClean="0">
              <a:effectLst>
                <a:outerShdw blurRad="38100" dist="38100" dir="2700000" algn="tl">
                  <a:srgbClr val="000000">
                    <a:alpha val="43137"/>
                  </a:srgbClr>
                </a:outerShdw>
              </a:effectLst>
            </a:endParaRPr>
          </a:p>
          <a:p>
            <a:pPr algn="l" rtl="0">
              <a:buNone/>
            </a:pPr>
            <a:endParaRPr lang="ar-IQ"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054617"/>
          </a:xfrm>
        </p:spPr>
        <p:txBody>
          <a:bodyPr>
            <a:normAutofit/>
          </a:bodyPr>
          <a:lstStyle/>
          <a:p>
            <a:pPr algn="l" rtl="0"/>
            <a:r>
              <a:rPr lang="en-US" sz="4000" b="1" dirty="0" smtClean="0">
                <a:solidFill>
                  <a:srgbClr val="C00000"/>
                </a:solidFill>
                <a:effectLst>
                  <a:outerShdw blurRad="38100" dist="38100" dir="2700000" algn="tl">
                    <a:srgbClr val="000000">
                      <a:alpha val="43137"/>
                    </a:srgbClr>
                  </a:outerShdw>
                </a:effectLst>
              </a:rPr>
              <a:t>ARCHAIC ADVERBS: </a:t>
            </a:r>
            <a:r>
              <a:rPr lang="en-US" sz="2400" i="1" dirty="0" smtClean="0">
                <a:solidFill>
                  <a:srgbClr val="0070C0"/>
                </a:solidFill>
                <a:effectLst>
                  <a:outerShdw blurRad="38100" dist="38100" dir="2700000" algn="tl">
                    <a:srgbClr val="000000">
                      <a:alpha val="43137"/>
                    </a:srgbClr>
                  </a:outerShdw>
                </a:effectLst>
              </a:rPr>
              <a:t>t/here + preposition </a:t>
            </a:r>
            <a:endParaRPr lang="fr-FR" sz="4000" i="1" dirty="0" smtClean="0">
              <a:solidFill>
                <a:srgbClr val="0070C0"/>
              </a:solidFill>
              <a:effectLst>
                <a:outerShdw blurRad="38100" dist="38100" dir="2700000" algn="tl">
                  <a:srgbClr val="000000">
                    <a:alpha val="43137"/>
                  </a:srgbClr>
                </a:outerShdw>
              </a:effectLst>
            </a:endParaRPr>
          </a:p>
          <a:p>
            <a:pPr algn="l" rtl="0">
              <a:buFontTx/>
              <a:buChar char="-"/>
            </a:pPr>
            <a:r>
              <a:rPr lang="fr-FR" dirty="0" smtClean="0"/>
              <a:t>The parties </a:t>
            </a:r>
            <a:r>
              <a:rPr lang="fr-FR" b="1" i="1" u="sng" dirty="0" err="1" smtClean="0">
                <a:effectLst>
                  <a:outerShdw blurRad="38100" dist="38100" dir="2700000" algn="tl">
                    <a:srgbClr val="000000">
                      <a:alpha val="43137"/>
                    </a:srgbClr>
                  </a:outerShdw>
                </a:effectLst>
              </a:rPr>
              <a:t>hereto</a:t>
            </a:r>
            <a:r>
              <a:rPr lang="fr-FR" b="1" dirty="0" smtClean="0">
                <a:effectLst>
                  <a:outerShdw blurRad="38100" dist="38100" dir="2700000" algn="tl">
                    <a:srgbClr val="000000">
                      <a:alpha val="43137"/>
                    </a:srgbClr>
                  </a:outerShdw>
                </a:effectLst>
              </a:rPr>
              <a:t> </a:t>
            </a:r>
            <a:r>
              <a:rPr lang="fr-FR" dirty="0" smtClean="0"/>
              <a:t>agree as follows:</a:t>
            </a:r>
            <a:endParaRPr lang="ar-IQ" dirty="0" smtClean="0"/>
          </a:p>
          <a:p>
            <a:pPr algn="l" rtl="0">
              <a:buFontTx/>
              <a:buChar char="-"/>
            </a:pPr>
            <a:r>
              <a:rPr lang="ar-IQ" dirty="0" smtClean="0"/>
              <a:t>تم اتفاق الطرفين </a:t>
            </a:r>
            <a:r>
              <a:rPr lang="ar-IQ" u="sng" dirty="0" smtClean="0"/>
              <a:t>بموجب هذا العقد</a:t>
            </a:r>
            <a:r>
              <a:rPr lang="ar-IQ" dirty="0" smtClean="0"/>
              <a:t> على ما يلي.</a:t>
            </a:r>
          </a:p>
          <a:p>
            <a:pPr algn="l" rtl="0">
              <a:buNone/>
            </a:pPr>
            <a:r>
              <a:rPr lang="fr-FR" dirty="0" smtClean="0"/>
              <a:t>- </a:t>
            </a:r>
            <a:r>
              <a:rPr lang="fr-FR" b="1" i="1" u="sng" dirty="0" err="1" smtClean="0">
                <a:effectLst>
                  <a:outerShdw blurRad="38100" dist="38100" dir="2700000" algn="tl">
                    <a:srgbClr val="000000">
                      <a:alpha val="43137"/>
                    </a:srgbClr>
                  </a:outerShdw>
                </a:effectLst>
              </a:rPr>
              <a:t>Hereinafter</a:t>
            </a:r>
            <a:r>
              <a:rPr lang="fr-FR" dirty="0" smtClean="0"/>
              <a:t> </a:t>
            </a:r>
            <a:r>
              <a:rPr lang="fr-FR" dirty="0" err="1" smtClean="0"/>
              <a:t>referred</a:t>
            </a:r>
            <a:r>
              <a:rPr lang="fr-FR" dirty="0" smtClean="0"/>
              <a:t> to as </a:t>
            </a:r>
            <a:r>
              <a:rPr lang="fr-FR" dirty="0" err="1" smtClean="0"/>
              <a:t>wife</a:t>
            </a:r>
            <a:r>
              <a:rPr lang="fr-FR" dirty="0" smtClean="0"/>
              <a:t>.</a:t>
            </a:r>
          </a:p>
          <a:p>
            <a:pPr algn="l" rtl="0">
              <a:buNone/>
            </a:pPr>
            <a:r>
              <a:rPr lang="ar-IQ" dirty="0" smtClean="0"/>
              <a:t>- المشار إليه </a:t>
            </a:r>
            <a:r>
              <a:rPr lang="ar-IQ" u="sng" dirty="0" smtClean="0"/>
              <a:t>فيما بعد في هذا العقد</a:t>
            </a:r>
            <a:r>
              <a:rPr lang="ar-IQ" dirty="0" smtClean="0"/>
              <a:t> باسم الزوجة. </a:t>
            </a:r>
            <a:endParaRPr lang="fr-FR" dirty="0" smtClean="0"/>
          </a:p>
          <a:p>
            <a:pPr algn="l" rtl="0">
              <a:buNone/>
            </a:pPr>
            <a:r>
              <a:rPr lang="fr-FR" dirty="0" smtClean="0"/>
              <a:t>- The total </a:t>
            </a:r>
            <a:r>
              <a:rPr lang="fr-FR" dirty="0" err="1" smtClean="0"/>
              <a:t>rent</a:t>
            </a:r>
            <a:r>
              <a:rPr lang="fr-FR" dirty="0" smtClean="0"/>
              <a:t> for the </a:t>
            </a:r>
            <a:r>
              <a:rPr lang="fr-FR" dirty="0" err="1" smtClean="0"/>
              <a:t>term</a:t>
            </a:r>
            <a:r>
              <a:rPr lang="ar-IQ" dirty="0" smtClean="0"/>
              <a:t> </a:t>
            </a:r>
            <a:r>
              <a:rPr lang="fr-FR" dirty="0" smtClean="0"/>
              <a:t> </a:t>
            </a:r>
            <a:r>
              <a:rPr lang="fr-FR" b="1" i="1" u="sng" dirty="0" err="1" smtClean="0">
                <a:effectLst>
                  <a:outerShdw blurRad="38100" dist="38100" dir="2700000" algn="tl">
                    <a:srgbClr val="000000">
                      <a:alpha val="43137"/>
                    </a:srgbClr>
                  </a:outerShdw>
                </a:effectLst>
              </a:rPr>
              <a:t>hereof</a:t>
            </a:r>
            <a:r>
              <a:rPr lang="fr-FR" i="1" u="sng" dirty="0" smtClean="0"/>
              <a:t> </a:t>
            </a:r>
            <a:r>
              <a:rPr lang="ar-IQ" i="1" u="sng" dirty="0" smtClean="0"/>
              <a:t> </a:t>
            </a:r>
            <a:r>
              <a:rPr lang="fr-FR" dirty="0" err="1" smtClean="0"/>
              <a:t>is</a:t>
            </a:r>
            <a:r>
              <a:rPr lang="fr-FR" dirty="0" smtClean="0"/>
              <a:t> the </a:t>
            </a:r>
            <a:r>
              <a:rPr lang="fr-FR" dirty="0" err="1" smtClean="0"/>
              <a:t>sum</a:t>
            </a:r>
            <a:r>
              <a:rPr lang="fr-FR" dirty="0" smtClean="0"/>
              <a:t> </a:t>
            </a:r>
            <a:r>
              <a:rPr lang="fr-FR" dirty="0" err="1" smtClean="0"/>
              <a:t>of</a:t>
            </a:r>
            <a:r>
              <a:rPr lang="fr-FR" b="1" dirty="0" err="1" smtClean="0"/>
              <a:t>________</a:t>
            </a:r>
            <a:r>
              <a:rPr lang="fr-FR" dirty="0" smtClean="0"/>
              <a:t>.</a:t>
            </a:r>
            <a:r>
              <a:rPr lang="ar-IQ" dirty="0" smtClean="0"/>
              <a:t>    </a:t>
            </a:r>
          </a:p>
          <a:p>
            <a:pPr algn="l">
              <a:buNone/>
            </a:pPr>
            <a:r>
              <a:rPr lang="ar-IQ" dirty="0" smtClean="0"/>
              <a:t>-إجمالي الإيجار </a:t>
            </a:r>
            <a:r>
              <a:rPr lang="ar-IQ" u="sng" dirty="0" smtClean="0"/>
              <a:t>عن هذه </a:t>
            </a:r>
            <a:r>
              <a:rPr lang="ar-IQ" dirty="0" smtClean="0"/>
              <a:t>المدة تقدر بمبلغ.</a:t>
            </a:r>
          </a:p>
          <a:p>
            <a:pPr algn="l"/>
            <a:endParaRPr lang="ar-IQ" dirty="0" smtClean="0"/>
          </a:p>
          <a:p>
            <a:pPr algn="l" rtl="0">
              <a:buNone/>
            </a:pP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1225536"/>
          </a:xfrm>
        </p:spPr>
        <p:txBody>
          <a:bodyPr>
            <a:normAutofit/>
          </a:bodyPr>
          <a:lstStyle/>
          <a:p>
            <a:pPr algn="l" rtl="0"/>
            <a:r>
              <a:rPr lang="en-US" sz="3200" b="1" dirty="0" smtClean="0">
                <a:solidFill>
                  <a:srgbClr val="C00000"/>
                </a:solidFill>
                <a:effectLst>
                  <a:outerShdw blurRad="38100" dist="38100" dir="2700000" algn="tl">
                    <a:srgbClr val="000000">
                      <a:alpha val="43137"/>
                    </a:srgbClr>
                  </a:outerShdw>
                </a:effectLst>
              </a:rPr>
              <a:t>The same </a:t>
            </a:r>
            <a:r>
              <a:rPr lang="en-US" sz="3200" dirty="0" smtClean="0">
                <a:effectLst>
                  <a:outerShdw blurRad="38100" dist="38100" dir="2700000" algn="tl">
                    <a:srgbClr val="000000">
                      <a:alpha val="43137"/>
                    </a:srgbClr>
                  </a:outerShdw>
                </a:effectLst>
              </a:rPr>
              <a:t>refers to a word/sentence previously mentioned in the text:</a:t>
            </a:r>
            <a:endParaRPr lang="ar-IQ" sz="3200"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8929718" cy="4525963"/>
          </a:xfrm>
        </p:spPr>
        <p:txBody>
          <a:bodyPr/>
          <a:lstStyle/>
          <a:p>
            <a:pPr algn="l" rtl="0">
              <a:buNone/>
            </a:pPr>
            <a:r>
              <a:rPr lang="en-US" dirty="0" smtClean="0"/>
              <a:t>The Tenant shall pay all the taxes regularly levied and assessed against the premises and keep the same in repair. </a:t>
            </a:r>
          </a:p>
          <a:p>
            <a:pPr rtl="0">
              <a:buNone/>
            </a:pPr>
            <a:r>
              <a:rPr lang="en-US" dirty="0" smtClean="0"/>
              <a:t> </a:t>
            </a:r>
            <a:endParaRPr lang="ar-IQ" dirty="0" smtClean="0"/>
          </a:p>
          <a:p>
            <a:pPr rtl="0">
              <a:buNone/>
            </a:pPr>
            <a:r>
              <a:rPr lang="ar-IQ" dirty="0" smtClean="0"/>
              <a:t>على المستأجر أن يدفع كل الضرائب التي تتم جبايتها وتقديرها بشكل منتظم على العقار، ويحافظ على العقار بحالة جيدة.</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normAutofit/>
          </a:bodyPr>
          <a:lstStyle/>
          <a:p>
            <a:pPr algn="l" rtl="0"/>
            <a:r>
              <a:rPr lang="en-US" sz="3200" b="1" dirty="0" smtClean="0">
                <a:solidFill>
                  <a:srgbClr val="C00000"/>
                </a:solidFill>
                <a:effectLst>
                  <a:outerShdw blurRad="38100" dist="38100" dir="2700000" algn="tl">
                    <a:srgbClr val="000000">
                      <a:alpha val="43137"/>
                    </a:srgbClr>
                  </a:outerShdw>
                </a:effectLst>
              </a:rPr>
              <a:t>Use of Phrasal Verbs:</a:t>
            </a:r>
            <a:endParaRPr lang="ar-IQ"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071545"/>
            <a:ext cx="9144000" cy="4286281"/>
          </a:xfrm>
        </p:spPr>
        <p:txBody>
          <a:bodyPr>
            <a:normAutofit fontScale="92500"/>
          </a:bodyPr>
          <a:lstStyle/>
          <a:p>
            <a:pPr algn="l" rtl="0">
              <a:buNone/>
            </a:pPr>
            <a:endParaRPr lang="en-US" dirty="0" smtClean="0"/>
          </a:p>
          <a:p>
            <a:pPr algn="l" rtl="0">
              <a:buFontTx/>
              <a:buChar char="-"/>
            </a:pPr>
            <a:r>
              <a:rPr lang="en-US" dirty="0" smtClean="0"/>
              <a:t>Parties </a:t>
            </a:r>
            <a:r>
              <a:rPr lang="en-US" dirty="0" smtClean="0">
                <a:solidFill>
                  <a:srgbClr val="C00000"/>
                </a:solidFill>
                <a:effectLst>
                  <a:outerShdw blurRad="38100" dist="38100" dir="2700000" algn="tl">
                    <a:srgbClr val="000000">
                      <a:alpha val="43137"/>
                    </a:srgbClr>
                  </a:outerShdw>
                </a:effectLst>
              </a:rPr>
              <a:t>enter into </a:t>
            </a:r>
            <a:r>
              <a:rPr lang="en-US" dirty="0" smtClean="0"/>
              <a:t>Contract in order to ……</a:t>
            </a:r>
          </a:p>
          <a:p>
            <a:pPr algn="l" rtl="0">
              <a:buFontTx/>
              <a:buChar char="-"/>
            </a:pPr>
            <a:r>
              <a:rPr lang="en-US" dirty="0" smtClean="0"/>
              <a:t>After the Company has </a:t>
            </a:r>
            <a:r>
              <a:rPr lang="en-US" dirty="0" smtClean="0">
                <a:solidFill>
                  <a:srgbClr val="C00000"/>
                </a:solidFill>
                <a:effectLst>
                  <a:outerShdw blurRad="38100" dist="38100" dir="2700000" algn="tl">
                    <a:srgbClr val="000000">
                      <a:alpha val="43137"/>
                    </a:srgbClr>
                  </a:outerShdw>
                </a:effectLst>
              </a:rPr>
              <a:t>taken over </a:t>
            </a:r>
            <a:r>
              <a:rPr lang="en-US" dirty="0" smtClean="0"/>
              <a:t>conduct of Petroleum Operations and …..</a:t>
            </a:r>
          </a:p>
          <a:p>
            <a:pPr algn="l" rtl="0">
              <a:buFontTx/>
              <a:buChar char="-"/>
            </a:pPr>
            <a:r>
              <a:rPr lang="en-US" dirty="0" smtClean="0"/>
              <a:t>Contractor requests to </a:t>
            </a:r>
            <a:r>
              <a:rPr lang="en-US" dirty="0" smtClean="0">
                <a:solidFill>
                  <a:srgbClr val="C00000"/>
                </a:solidFill>
                <a:effectLst>
                  <a:outerShdw blurRad="38100" dist="38100" dir="2700000" algn="tl">
                    <a:srgbClr val="000000">
                      <a:alpha val="43137"/>
                    </a:srgbClr>
                  </a:outerShdw>
                </a:effectLst>
              </a:rPr>
              <a:t>write off </a:t>
            </a:r>
            <a:r>
              <a:rPr lang="en-US" dirty="0" smtClean="0"/>
              <a:t>its debts starting …….</a:t>
            </a:r>
          </a:p>
          <a:p>
            <a:pPr algn="l" rtl="0">
              <a:buFontTx/>
              <a:buChar char="-"/>
            </a:pPr>
            <a:r>
              <a:rPr lang="en-US" dirty="0" smtClean="0"/>
              <a:t>This agreement </a:t>
            </a:r>
            <a:r>
              <a:rPr lang="en-US" dirty="0" smtClean="0">
                <a:solidFill>
                  <a:srgbClr val="C00000"/>
                </a:solidFill>
                <a:effectLst>
                  <a:outerShdw blurRad="38100" dist="38100" dir="2700000" algn="tl">
                    <a:srgbClr val="000000">
                      <a:alpha val="43137"/>
                    </a:srgbClr>
                  </a:outerShdw>
                </a:effectLst>
              </a:rPr>
              <a:t>comes into </a:t>
            </a:r>
            <a:r>
              <a:rPr lang="en-US" dirty="0" smtClean="0"/>
              <a:t>effect on the 1</a:t>
            </a:r>
            <a:r>
              <a:rPr lang="en-US" baseline="30000" dirty="0" smtClean="0"/>
              <a:t>st</a:t>
            </a:r>
            <a:r>
              <a:rPr lang="en-US" dirty="0" smtClean="0"/>
              <a:t> of June, 2017….</a:t>
            </a:r>
          </a:p>
          <a:p>
            <a:pPr algn="l" rtl="0">
              <a:buFontTx/>
              <a:buChar char="-"/>
            </a:pPr>
            <a:r>
              <a:rPr lang="en-US" dirty="0" smtClean="0"/>
              <a:t>Operator shall </a:t>
            </a:r>
            <a:r>
              <a:rPr lang="en-US" dirty="0" smtClean="0">
                <a:solidFill>
                  <a:srgbClr val="C00000"/>
                </a:solidFill>
                <a:effectLst>
                  <a:outerShdw blurRad="38100" dist="38100" dir="2700000" algn="tl">
                    <a:srgbClr val="000000">
                      <a:alpha val="43137"/>
                    </a:srgbClr>
                  </a:outerShdw>
                </a:effectLst>
              </a:rPr>
              <a:t>carry out </a:t>
            </a:r>
            <a:r>
              <a:rPr lang="en-US" dirty="0" smtClean="0"/>
              <a:t>Petroleum operations ….</a:t>
            </a: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1143000"/>
          </a:xfrm>
        </p:spPr>
        <p:txBody>
          <a:bodyPr>
            <a:noAutofit/>
          </a:bodyPr>
          <a:lstStyle/>
          <a:p>
            <a:pPr algn="l" rtl="0"/>
            <a:r>
              <a:rPr lang="en-US" sz="3200" b="1" dirty="0" smtClean="0">
                <a:solidFill>
                  <a:srgbClr val="C00000"/>
                </a:solidFill>
                <a:effectLst>
                  <a:outerShdw blurRad="38100" dist="38100" dir="2700000" algn="tl">
                    <a:srgbClr val="000000">
                      <a:alpha val="43137"/>
                    </a:srgbClr>
                  </a:outerShdw>
                </a:effectLst>
              </a:rPr>
              <a:t>Using gender-free “</a:t>
            </a:r>
            <a:r>
              <a:rPr lang="en-US" sz="3600" b="1" dirty="0" smtClean="0">
                <a:solidFill>
                  <a:srgbClr val="002060"/>
                </a:solidFill>
                <a:effectLst>
                  <a:outerShdw blurRad="38100" dist="38100" dir="2700000" algn="tl">
                    <a:srgbClr val="000000">
                      <a:alpha val="43137"/>
                    </a:srgbClr>
                  </a:outerShdw>
                </a:effectLst>
              </a:rPr>
              <a:t>it</a:t>
            </a:r>
            <a:r>
              <a:rPr lang="en-US" sz="3200" b="1" dirty="0" smtClean="0">
                <a:solidFill>
                  <a:srgbClr val="C00000"/>
                </a:solidFill>
                <a:effectLst>
                  <a:outerShdw blurRad="38100" dist="38100" dir="2700000" algn="tl">
                    <a:srgbClr val="000000">
                      <a:alpha val="43137"/>
                    </a:srgbClr>
                  </a:outerShdw>
                </a:effectLst>
              </a:rPr>
              <a:t>” instead of using a feminine or masculine pronoun: </a:t>
            </a:r>
            <a:endParaRPr lang="ar-IQ"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928802"/>
            <a:ext cx="9144000" cy="4197361"/>
          </a:xfrm>
        </p:spPr>
        <p:txBody>
          <a:bodyPr/>
          <a:lstStyle/>
          <a:p>
            <a:pPr algn="l" rtl="0">
              <a:buNone/>
            </a:pPr>
            <a:r>
              <a:rPr lang="en-US" sz="2800" dirty="0" smtClean="0"/>
              <a:t>Borrower shall comply with all of </a:t>
            </a:r>
            <a:r>
              <a:rPr lang="en-US" b="1" dirty="0" smtClean="0">
                <a:solidFill>
                  <a:srgbClr val="002060"/>
                </a:solidFill>
                <a:effectLst>
                  <a:outerShdw blurRad="38100" dist="38100" dir="2700000" algn="tl">
                    <a:srgbClr val="000000">
                      <a:alpha val="43137"/>
                    </a:srgbClr>
                  </a:outerShdw>
                </a:effectLst>
              </a:rPr>
              <a:t>it</a:t>
            </a:r>
            <a:r>
              <a:rPr lang="en-US" sz="2800" dirty="0" smtClean="0"/>
              <a:t>s covenants to Bank set forth in and arising from the Loan Agreement. </a:t>
            </a:r>
          </a:p>
          <a:p>
            <a:pPr>
              <a:buNone/>
            </a:pPr>
            <a:r>
              <a:rPr lang="ar-IQ" dirty="0" smtClean="0"/>
              <a:t>- يلتزم المقترض بكل تعهداته للبنك التي يتم توضيحها في اتفاقية القرض والتي تنشأ عنها.</a:t>
            </a: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rtl="0"/>
            <a:r>
              <a:rPr lang="en-US" sz="3200" b="1" dirty="0" smtClean="0">
                <a:solidFill>
                  <a:srgbClr val="C00000"/>
                </a:solidFill>
                <a:effectLst>
                  <a:outerShdw blurRad="38100" dist="38100" dir="2700000" algn="tl">
                    <a:srgbClr val="000000">
                      <a:alpha val="43137"/>
                    </a:srgbClr>
                  </a:outerShdw>
                </a:effectLst>
              </a:rPr>
              <a:t>The </a:t>
            </a:r>
            <a:r>
              <a:rPr lang="en-US" sz="3200" b="1" i="1" dirty="0" smtClean="0">
                <a:solidFill>
                  <a:srgbClr val="C00000"/>
                </a:solidFill>
                <a:effectLst>
                  <a:outerShdw blurRad="38100" dist="38100" dir="2700000" algn="tl">
                    <a:srgbClr val="000000">
                      <a:alpha val="43137"/>
                    </a:srgbClr>
                  </a:outerShdw>
                </a:effectLst>
              </a:rPr>
              <a:t>proviso</a:t>
            </a:r>
            <a:r>
              <a:rPr lang="en-US" sz="3200" b="1" dirty="0" smtClean="0">
                <a:solidFill>
                  <a:srgbClr val="C00000"/>
                </a:solidFill>
                <a:effectLst>
                  <a:outerShdw blurRad="38100" dist="38100" dir="2700000" algn="tl">
                    <a:srgbClr val="000000">
                      <a:alpha val="43137"/>
                    </a:srgbClr>
                  </a:outerShdw>
                </a:effectLst>
              </a:rPr>
              <a:t> clause is the expression “</a:t>
            </a:r>
            <a:r>
              <a:rPr lang="en-US" sz="3200" b="1" i="1" dirty="0" smtClean="0">
                <a:solidFill>
                  <a:srgbClr val="0070C0"/>
                </a:solidFill>
                <a:effectLst>
                  <a:outerShdw blurRad="38100" dist="38100" dir="2700000" algn="tl">
                    <a:srgbClr val="000000">
                      <a:alpha val="43137"/>
                    </a:srgbClr>
                  </a:outerShdw>
                </a:effectLst>
              </a:rPr>
              <a:t>provided that</a:t>
            </a:r>
            <a:r>
              <a:rPr lang="en-US" sz="3200" b="1" dirty="0" smtClean="0">
                <a:solidFill>
                  <a:srgbClr val="C00000"/>
                </a:solidFill>
                <a:effectLst>
                  <a:outerShdw blurRad="38100" dist="38100" dir="2700000" algn="tl">
                    <a:srgbClr val="000000">
                      <a:alpha val="43137"/>
                    </a:srgbClr>
                  </a:outerShdw>
                </a:effectLst>
              </a:rPr>
              <a:t>” and it is a conditional.</a:t>
            </a:r>
            <a:endParaRPr lang="ar-IQ" sz="3200" b="1" dirty="0">
              <a:solidFill>
                <a:srgbClr val="C0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8686800" cy="4900634"/>
          </a:xfrm>
        </p:spPr>
        <p:txBody>
          <a:bodyPr>
            <a:normAutofit fontScale="92500"/>
          </a:bodyPr>
          <a:lstStyle/>
          <a:p>
            <a:pPr algn="l" rtl="0">
              <a:buNone/>
            </a:pPr>
            <a:r>
              <a:rPr lang="en-US" dirty="0" smtClean="0"/>
              <a:t> It is translated into Arabic using an expression that provides the same meaning of condition, such as: </a:t>
            </a:r>
            <a:r>
              <a:rPr lang="ar-IQ" dirty="0" smtClean="0"/>
              <a:t>بشرط أن  - شريطة أن - على أن </a:t>
            </a:r>
          </a:p>
          <a:p>
            <a:pPr algn="l" rtl="0">
              <a:buNone/>
            </a:pPr>
            <a:r>
              <a:rPr lang="en-US" sz="3000" dirty="0" smtClean="0"/>
              <a:t>The Landlord shall have the right, subject to the Tenant’s consent, to enter the dwelling to inspect the premises </a:t>
            </a:r>
            <a:r>
              <a:rPr lang="en-US" sz="3000" b="1" dirty="0" smtClean="0">
                <a:effectLst>
                  <a:outerShdw blurRad="38100" dist="38100" dir="2700000" algn="tl">
                    <a:srgbClr val="000000">
                      <a:alpha val="43137"/>
                    </a:srgbClr>
                  </a:outerShdw>
                </a:effectLst>
              </a:rPr>
              <a:t>provided that </a:t>
            </a:r>
            <a:r>
              <a:rPr lang="en-US" sz="3000" dirty="0" smtClean="0"/>
              <a:t>the Landlord may enter the dwelling without the Tenant’s consent in case of emergency. </a:t>
            </a:r>
          </a:p>
          <a:p>
            <a:pPr>
              <a:buNone/>
            </a:pPr>
            <a:r>
              <a:rPr lang="ar-IQ" dirty="0" smtClean="0"/>
              <a:t>يجوز للمالك بشرط موافقة المستأجر الدخول إلى المسكن لمعاينة العقار </a:t>
            </a:r>
            <a:r>
              <a:rPr lang="ar-IQ" b="1" dirty="0" smtClean="0">
                <a:effectLst>
                  <a:outerShdw blurRad="38100" dist="38100" dir="2700000" algn="tl">
                    <a:srgbClr val="000000">
                      <a:alpha val="43137"/>
                    </a:srgbClr>
                  </a:outerShdw>
                </a:effectLst>
              </a:rPr>
              <a:t>شريطة أنه </a:t>
            </a:r>
            <a:r>
              <a:rPr lang="ar-IQ" dirty="0" smtClean="0"/>
              <a:t>يجوز للمالك أن يدخل المسكن دون موافقة المستأجر في حالة الطوارئ.</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500042"/>
            <a:ext cx="8929718" cy="785818"/>
          </a:xfrm>
        </p:spPr>
        <p:txBody>
          <a:bodyPr>
            <a:normAutofit/>
          </a:bodyPr>
          <a:lstStyle/>
          <a:p>
            <a:pPr algn="l"/>
            <a:r>
              <a:rPr lang="en-US" sz="4000" b="1" dirty="0" smtClean="0">
                <a:effectLst>
                  <a:outerShdw blurRad="38100" dist="38100" dir="2700000" algn="tl">
                    <a:srgbClr val="000000">
                      <a:alpha val="43137"/>
                    </a:srgbClr>
                  </a:outerShdw>
                </a:effectLst>
              </a:rPr>
              <a:t>Closing Remarks: Legal Language </a:t>
            </a:r>
            <a:endParaRPr lang="ar-IQ" sz="40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285860"/>
            <a:ext cx="9358346" cy="5286412"/>
          </a:xfrm>
        </p:spPr>
        <p:txBody>
          <a:bodyPr>
            <a:normAutofit fontScale="92500" lnSpcReduction="10000"/>
          </a:bodyPr>
          <a:lstStyle/>
          <a:p>
            <a:pPr algn="l" rtl="0">
              <a:buFont typeface="Courier New" pitchFamily="49" charset="0"/>
              <a:buChar char="o"/>
            </a:pPr>
            <a:r>
              <a:rPr lang="en-US" dirty="0" smtClean="0"/>
              <a:t>Legal language doesn’t constitute a separate linguistic category of its own, as it does not include grammar or strict rules but only certain characteristic terminology and phraseology.</a:t>
            </a:r>
          </a:p>
          <a:p>
            <a:pPr algn="l" rtl="0">
              <a:buFont typeface="Courier New" pitchFamily="49" charset="0"/>
              <a:buChar char="o"/>
            </a:pPr>
            <a:r>
              <a:rPr lang="en-US" dirty="0" smtClean="0"/>
              <a:t>It is based on general language as it is using the same terms in the same meanings. It does not have separate syntax or grammar.</a:t>
            </a:r>
          </a:p>
          <a:p>
            <a:pPr algn="l" rtl="0">
              <a:buFont typeface="Courier New" pitchFamily="49" charset="0"/>
              <a:buChar char="o"/>
            </a:pPr>
            <a:r>
              <a:rPr lang="en-US" dirty="0" smtClean="0"/>
              <a:t>One of the differences is that it has developed a set of specific vocabulary, certain phrases, syntactical differences or peculiar stylistic features of phrases and expressions.</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85860"/>
            <a:ext cx="9144000" cy="4840303"/>
          </a:xfrm>
        </p:spPr>
        <p:txBody>
          <a:bodyPr/>
          <a:lstStyle/>
          <a:p>
            <a:pPr algn="l" rtl="0">
              <a:buNone/>
            </a:pPr>
            <a:r>
              <a:rPr lang="en-CA" b="1" dirty="0" smtClean="0"/>
              <a:t>   NOW THEREFORE THIS AGREEMENT WITNESSETH</a:t>
            </a:r>
            <a:r>
              <a:rPr lang="en-CA" dirty="0" smtClean="0"/>
              <a:t> that in consideration of the premises and the mutual covenants, agreements and conditions herein contained, it is hereby covenanted, agreed and declared by and among the Partners (as defined herein) as follows:</a:t>
            </a:r>
            <a:endParaRPr lang="en-US" dirty="0" smtClean="0"/>
          </a:p>
          <a:p>
            <a:pPr algn="l" rtl="0">
              <a:buNone/>
            </a:pP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1 legal.PN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85860"/>
            <a:ext cx="8929718" cy="4840303"/>
          </a:xfrm>
        </p:spPr>
        <p:txBody>
          <a:bodyPr/>
          <a:lstStyle/>
          <a:p>
            <a:pPr algn="l" rtl="0">
              <a:buNone/>
            </a:pPr>
            <a:r>
              <a:rPr lang="en-CA" dirty="0" smtClean="0"/>
              <a:t>   Complete and accurate books of account shall be kept at the principal place of business of the Partnership and shall show the condition of the business and finances of the Partnership, and each Partner shall have access to, and may inspect and copy, any part thereof.</a:t>
            </a:r>
            <a:endParaRPr lang="en-US" dirty="0" smtClean="0"/>
          </a:p>
          <a:p>
            <a:pPr algn="l" rtl="0">
              <a:buNone/>
            </a:pP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CA" dirty="0" smtClean="0"/>
              <a:t>Complete and accurate books of account shall be kept at the principal place of business of the Partnership and shall show the condition of the business and finances of the Partnership, and each Partner shall have access to, and may inspect and copy, any part thereof.</a:t>
            </a:r>
            <a:endParaRPr lang="en-US" dirty="0" smtClean="0"/>
          </a:p>
          <a:p>
            <a:pPr algn="l" rtl="0">
              <a:buNone/>
            </a:pP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14290"/>
            <a:ext cx="8929718" cy="6429420"/>
          </a:xfrm>
        </p:spPr>
        <p:txBody>
          <a:bodyPr/>
          <a:lstStyle/>
          <a:p>
            <a:pPr algn="l" rtl="0">
              <a:buFont typeface="Courier New" pitchFamily="49" charset="0"/>
              <a:buChar char="o"/>
            </a:pPr>
            <a:r>
              <a:rPr lang="en-US" dirty="0" smtClean="0"/>
              <a:t>Another difference between these two languages is the fact that legal language has certain terms, which are, absent from general language e.g. pleadings (‘</a:t>
            </a:r>
            <a:r>
              <a:rPr lang="ar-IQ" dirty="0" smtClean="0"/>
              <a:t>(المرافعات</a:t>
            </a:r>
            <a:r>
              <a:rPr lang="en-US" dirty="0" smtClean="0"/>
              <a:t>. Some terms of legal language are based on general language but are ascribed with much wider scope of meaning.</a:t>
            </a:r>
          </a:p>
          <a:p>
            <a:pPr algn="l" rtl="0">
              <a:buFont typeface="Courier New" pitchFamily="49" charset="0"/>
              <a:buChar char="o"/>
            </a:pP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143008"/>
          </a:xfrm>
        </p:spPr>
        <p:txBody>
          <a:bodyPr>
            <a:noAutofit/>
          </a:bodyPr>
          <a:lstStyle/>
          <a:p>
            <a:pPr algn="l"/>
            <a:r>
              <a:rPr lang="en-US" sz="3600" b="1" dirty="0" smtClean="0">
                <a:solidFill>
                  <a:srgbClr val="002060"/>
                </a:solidFill>
                <a:effectLst>
                  <a:outerShdw blurRad="38100" dist="38100" dir="2700000" algn="tl">
                    <a:srgbClr val="000000">
                      <a:alpha val="43137"/>
                    </a:srgbClr>
                  </a:outerShdw>
                </a:effectLst>
              </a:rPr>
              <a:t> Gender-Biased Terms </a:t>
            </a:r>
            <a:r>
              <a:rPr lang="en-US" sz="2400" b="1" i="1" dirty="0" smtClean="0">
                <a:solidFill>
                  <a:srgbClr val="C00000"/>
                </a:solidFill>
                <a:effectLst>
                  <a:outerShdw blurRad="38100" dist="38100" dir="2700000" algn="tl">
                    <a:srgbClr val="000000">
                      <a:alpha val="43137"/>
                    </a:srgbClr>
                  </a:outerShdw>
                </a:effectLst>
              </a:rPr>
              <a:t>[words marked for masculine in Arabic]</a:t>
            </a:r>
            <a:endParaRPr lang="ar-IQ" sz="2400" dirty="0"/>
          </a:p>
        </p:txBody>
      </p:sp>
      <p:sp>
        <p:nvSpPr>
          <p:cNvPr id="3" name="عنصر نائب للمحتوى 2"/>
          <p:cNvSpPr>
            <a:spLocks noGrp="1"/>
          </p:cNvSpPr>
          <p:nvPr>
            <p:ph idx="1"/>
          </p:nvPr>
        </p:nvSpPr>
        <p:spPr>
          <a:xfrm>
            <a:off x="457200" y="2285993"/>
            <a:ext cx="8229600" cy="2571768"/>
          </a:xfrm>
        </p:spPr>
        <p:txBody>
          <a:bodyPr/>
          <a:lstStyle/>
          <a:p>
            <a:pPr algn="l" rtl="0">
              <a:buNone/>
            </a:pPr>
            <a:r>
              <a:rPr lang="en-US" sz="4400" b="1" dirty="0" smtClean="0">
                <a:solidFill>
                  <a:srgbClr val="002060"/>
                </a:solidFill>
                <a:effectLst>
                  <a:outerShdw blurRad="38100" dist="38100" dir="2700000" algn="tl">
                    <a:srgbClr val="000000">
                      <a:alpha val="43137"/>
                    </a:srgbClr>
                  </a:outerShdw>
                </a:effectLst>
              </a:rPr>
              <a:t> </a:t>
            </a:r>
            <a:r>
              <a:rPr lang="en-US" b="1" dirty="0" smtClean="0"/>
              <a:t> The Landlord, the Tenant, the </a:t>
            </a:r>
            <a:r>
              <a:rPr lang="en-US" b="1" dirty="0" err="1" smtClean="0"/>
              <a:t>Lessor</a:t>
            </a:r>
            <a:r>
              <a:rPr lang="en-US" b="1" dirty="0" smtClean="0"/>
              <a:t>, the Contracted Party, the Witness, etc. ……</a:t>
            </a:r>
          </a:p>
          <a:p>
            <a:pPr>
              <a:buNone/>
            </a:pPr>
            <a:r>
              <a:rPr lang="ar-IQ" sz="2400" b="1" dirty="0" smtClean="0">
                <a:solidFill>
                  <a:srgbClr val="002060"/>
                </a:solidFill>
              </a:rPr>
              <a:t>المالك، المستأجر، المؤجر، الطرف المتعاقد، الشاهد، الخ.. </a:t>
            </a:r>
            <a:endParaRPr lang="ar-IQ" sz="24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pPr rtl="0">
              <a:buFont typeface="Wingdings" pitchFamily="2" charset="2"/>
              <a:buChar char="Ø"/>
            </a:pPr>
            <a:r>
              <a:rPr lang="en-US" sz="3600" b="1" dirty="0" smtClean="0">
                <a:effectLst>
                  <a:outerShdw blurRad="38100" dist="38100" dir="2700000" algn="tl">
                    <a:srgbClr val="000000">
                      <a:alpha val="43137"/>
                    </a:srgbClr>
                  </a:outerShdw>
                </a:effectLst>
              </a:rPr>
              <a:t>Archaic or rarely used words &amp; expressions</a:t>
            </a:r>
            <a:endParaRPr lang="ar-IQ" sz="3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42908" y="1857363"/>
            <a:ext cx="9286908" cy="2786083"/>
          </a:xfrm>
        </p:spPr>
        <p:txBody>
          <a:bodyPr/>
          <a:lstStyle/>
          <a:p>
            <a:pPr algn="l" rtl="0">
              <a:buNone/>
            </a:pPr>
            <a:r>
              <a:rPr lang="en-US" b="1" dirty="0" smtClean="0">
                <a:solidFill>
                  <a:srgbClr val="002060"/>
                </a:solidFill>
                <a:effectLst>
                  <a:outerShdw blurRad="38100" dist="38100" dir="2700000" algn="tl">
                    <a:srgbClr val="000000">
                      <a:alpha val="43137"/>
                    </a:srgbClr>
                  </a:outerShdw>
                </a:effectLst>
              </a:rPr>
              <a:t>   NOW THEREFORE, in consideration of the foregoing and the respective representations, warranties, covenants and agreements set forth in this Agreement and intending to be legally bound hereby, the Parties hereto agree as follows:</a:t>
            </a:r>
            <a:endParaRPr lang="ar-IQ"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472518" cy="1939916"/>
          </a:xfrm>
        </p:spPr>
        <p:txBody>
          <a:bodyPr>
            <a:normAutofit/>
          </a:bodyPr>
          <a:lstStyle/>
          <a:p>
            <a:pPr algn="l" rtl="0">
              <a:buFont typeface="Wingdings" pitchFamily="2" charset="2"/>
              <a:buChar char="Ø"/>
            </a:pPr>
            <a:r>
              <a:rPr lang="en-US" sz="3200" b="1" dirty="0" smtClean="0">
                <a:effectLst>
                  <a:outerShdw blurRad="38100" dist="38100" dir="2700000" algn="tl">
                    <a:srgbClr val="000000">
                      <a:alpha val="43137"/>
                    </a:srgbClr>
                  </a:outerShdw>
                </a:effectLst>
              </a:rPr>
              <a:t> Binomials and trinomials </a:t>
            </a:r>
            <a:r>
              <a:rPr lang="en-US" sz="2000" b="1" dirty="0" smtClean="0">
                <a:effectLst>
                  <a:outerShdw blurRad="38100" dist="38100" dir="2700000" algn="tl">
                    <a:srgbClr val="000000">
                      <a:alpha val="43137"/>
                    </a:srgbClr>
                  </a:outerShdw>
                </a:effectLst>
              </a:rPr>
              <a:t>[Doublets or Triplets]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word-pairs, conjoined phrases</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       sometimes synonymous or near synonymous </a:t>
            </a:r>
            <a:endParaRPr lang="ar-IQ" sz="3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282" y="2428868"/>
            <a:ext cx="8472518" cy="3286147"/>
          </a:xfrm>
        </p:spPr>
        <p:txBody>
          <a:bodyPr/>
          <a:lstStyle/>
          <a:p>
            <a:pPr algn="l" rtl="0">
              <a:buNone/>
            </a:pPr>
            <a:r>
              <a:rPr lang="en-US" b="1" dirty="0" smtClean="0">
                <a:solidFill>
                  <a:srgbClr val="002060"/>
                </a:solidFill>
              </a:rPr>
              <a:t>1)  ………… the </a:t>
            </a:r>
            <a:r>
              <a:rPr lang="en-US" b="1" dirty="0" smtClean="0">
                <a:solidFill>
                  <a:srgbClr val="FF0000"/>
                </a:solidFill>
              </a:rPr>
              <a:t>terms </a:t>
            </a:r>
            <a:r>
              <a:rPr lang="en-US" b="1" dirty="0" smtClean="0"/>
              <a:t>and</a:t>
            </a:r>
            <a:r>
              <a:rPr lang="en-US" b="1" dirty="0" smtClean="0">
                <a:solidFill>
                  <a:srgbClr val="FF0000"/>
                </a:solidFill>
              </a:rPr>
              <a:t> conditions </a:t>
            </a:r>
            <a:r>
              <a:rPr lang="en-US" b="1" dirty="0" smtClean="0">
                <a:solidFill>
                  <a:srgbClr val="002060"/>
                </a:solidFill>
              </a:rPr>
              <a:t>set forth in this Agreement.</a:t>
            </a:r>
          </a:p>
          <a:p>
            <a:pPr algn="l" rtl="0">
              <a:buNone/>
            </a:pPr>
            <a:r>
              <a:rPr lang="en-US" b="1" dirty="0" smtClean="0">
                <a:solidFill>
                  <a:srgbClr val="002060"/>
                </a:solidFill>
              </a:rPr>
              <a:t>2) …………. The same may be </a:t>
            </a:r>
            <a:r>
              <a:rPr lang="en-US" b="1" dirty="0" smtClean="0">
                <a:solidFill>
                  <a:srgbClr val="FF0000"/>
                </a:solidFill>
              </a:rPr>
              <a:t>amended, supplemented </a:t>
            </a:r>
            <a:r>
              <a:rPr lang="en-US" b="1" dirty="0" smtClean="0"/>
              <a:t>and or </a:t>
            </a:r>
            <a:r>
              <a:rPr lang="en-US" b="1" dirty="0" smtClean="0">
                <a:solidFill>
                  <a:srgbClr val="FF0000"/>
                </a:solidFill>
              </a:rPr>
              <a:t>modified </a:t>
            </a:r>
            <a:r>
              <a:rPr lang="en-US" b="1" dirty="0" smtClean="0">
                <a:solidFill>
                  <a:srgbClr val="002060"/>
                </a:solidFill>
              </a:rPr>
              <a:t>in accordance with the terms hereof…….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82726"/>
          </a:xfrm>
        </p:spPr>
        <p:txBody>
          <a:bodyPr>
            <a:normAutofit/>
          </a:bodyPr>
          <a:lstStyle/>
          <a:p>
            <a:pPr algn="l" rtl="0"/>
            <a:r>
              <a:rPr lang="en-US" sz="3200" b="1" dirty="0" smtClean="0">
                <a:solidFill>
                  <a:srgbClr val="002060"/>
                </a:solidFill>
                <a:effectLst>
                  <a:outerShdw blurRad="38100" dist="38100" dir="2700000" algn="tl">
                    <a:srgbClr val="000000">
                      <a:alpha val="43137"/>
                    </a:srgbClr>
                  </a:outerShdw>
                </a:effectLst>
              </a:rPr>
              <a:t>WH- Deletion [</a:t>
            </a:r>
            <a:r>
              <a:rPr lang="en-US" sz="2400" b="1" dirty="0" smtClean="0">
                <a:solidFill>
                  <a:srgbClr val="002060"/>
                </a:solidFill>
                <a:effectLst>
                  <a:outerShdw blurRad="38100" dist="38100" dir="2700000" algn="tl">
                    <a:srgbClr val="000000">
                      <a:alpha val="43137"/>
                    </a:srgbClr>
                  </a:outerShdw>
                </a:effectLst>
              </a:rPr>
              <a:t>Words starting with WH- dropped]</a:t>
            </a:r>
            <a:endParaRPr lang="ar-IQ" sz="3200"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85720" y="2214554"/>
            <a:ext cx="8643998" cy="3911609"/>
          </a:xfrm>
        </p:spPr>
        <p:txBody>
          <a:bodyPr/>
          <a:lstStyle/>
          <a:p>
            <a:pPr algn="l" rtl="0">
              <a:buFontTx/>
              <a:buChar char="-"/>
            </a:pPr>
            <a:r>
              <a:rPr lang="en-US" b="1" dirty="0" smtClean="0"/>
              <a:t>Premises made available…..</a:t>
            </a:r>
          </a:p>
          <a:p>
            <a:pPr algn="l" rtl="0">
              <a:buFontTx/>
              <a:buChar char="-"/>
            </a:pPr>
            <a:r>
              <a:rPr lang="en-US" b="1" dirty="0" smtClean="0"/>
              <a:t>Notices given…..</a:t>
            </a:r>
          </a:p>
          <a:p>
            <a:pPr algn="l" rtl="0">
              <a:buFontTx/>
              <a:buChar char="-"/>
            </a:pPr>
            <a:r>
              <a:rPr lang="en-US" b="1" dirty="0" smtClean="0"/>
              <a:t>Risks assumed…..</a:t>
            </a:r>
          </a:p>
          <a:p>
            <a:pPr algn="l" rtl="0">
              <a:buFontTx/>
              <a:buChar char="-"/>
            </a:pPr>
            <a:r>
              <a:rPr lang="en-US" b="1" dirty="0" smtClean="0"/>
              <a:t>and the times required….</a:t>
            </a:r>
          </a:p>
          <a:p>
            <a:pPr algn="l" rtl="0">
              <a:buFontTx/>
              <a:buChar char="-"/>
            </a:pPr>
            <a:r>
              <a:rPr lang="en-US" b="1" dirty="0" smtClean="0"/>
              <a:t>Assistance required…..</a:t>
            </a:r>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buFont typeface="Wingdings" pitchFamily="2" charset="2"/>
              <a:buChar char="Ø"/>
            </a:pPr>
            <a:r>
              <a:rPr lang="en-US" b="1" dirty="0" smtClean="0">
                <a:effectLst>
                  <a:outerShdw blurRad="38100" dist="38100" dir="2700000" algn="tl">
                    <a:srgbClr val="000000">
                      <a:alpha val="43137"/>
                    </a:srgbClr>
                  </a:outerShdw>
                </a:effectLst>
              </a:rPr>
              <a:t> Formulaic expressions </a:t>
            </a:r>
            <a:endParaRPr lang="ar-IQ"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600200"/>
            <a:ext cx="8929718" cy="4525963"/>
          </a:xfrm>
        </p:spPr>
        <p:txBody>
          <a:bodyPr/>
          <a:lstStyle/>
          <a:p>
            <a:pPr algn="l" rtl="0">
              <a:buNone/>
            </a:pPr>
            <a:endParaRPr lang="en-US" b="1" dirty="0" smtClean="0">
              <a:solidFill>
                <a:srgbClr val="002060"/>
              </a:solidFill>
            </a:endParaRPr>
          </a:p>
          <a:p>
            <a:pPr algn="l" rtl="0">
              <a:buNone/>
            </a:pPr>
            <a:r>
              <a:rPr lang="en-US" b="1" dirty="0" smtClean="0">
                <a:solidFill>
                  <a:srgbClr val="002060"/>
                </a:solidFill>
              </a:rPr>
              <a:t>   1) Do you swear to tell the truth, the whole truth, and nothing but the truth?</a:t>
            </a:r>
          </a:p>
          <a:p>
            <a:pPr algn="l" rtl="0">
              <a:buNone/>
            </a:pPr>
            <a:r>
              <a:rPr lang="en-US" b="1" dirty="0" smtClean="0">
                <a:solidFill>
                  <a:srgbClr val="002060"/>
                </a:solidFill>
              </a:rPr>
              <a:t>   2) I, _____, of ______ being sound and disposing mind, do hereby make, publish and declare the following to be my Last Will and Testament.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39850"/>
          </a:xfrm>
        </p:spPr>
        <p:txBody>
          <a:bodyPr>
            <a:normAutofit/>
          </a:bodyPr>
          <a:lstStyle/>
          <a:p>
            <a:pPr algn="l" rtl="0">
              <a:buFont typeface="Wingdings" pitchFamily="2" charset="2"/>
              <a:buChar char="Ø"/>
            </a:pPr>
            <a:r>
              <a:rPr lang="en-US" sz="3600" b="1" dirty="0" smtClean="0">
                <a:effectLst>
                  <a:outerShdw blurRad="38100" dist="38100" dir="2700000" algn="tl">
                    <a:srgbClr val="000000">
                      <a:alpha val="43137"/>
                    </a:srgbClr>
                  </a:outerShdw>
                </a:effectLst>
              </a:rPr>
              <a:t>French words &amp; Latinisms </a:t>
            </a:r>
            <a:endParaRPr lang="ar-IQ" sz="3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857365"/>
            <a:ext cx="9144000" cy="3429024"/>
          </a:xfrm>
        </p:spPr>
        <p:txBody>
          <a:bodyPr/>
          <a:lstStyle/>
          <a:p>
            <a:pPr marL="514350" indent="-514350" algn="l" rtl="0">
              <a:buAutoNum type="arabicParenR"/>
            </a:pPr>
            <a:r>
              <a:rPr lang="en-US" b="1" dirty="0" smtClean="0">
                <a:solidFill>
                  <a:srgbClr val="002060"/>
                </a:solidFill>
              </a:rPr>
              <a:t>The defense was that the Plaintiff was not a </a:t>
            </a:r>
            <a:r>
              <a:rPr lang="en-US" b="1" i="1" dirty="0" smtClean="0">
                <a:solidFill>
                  <a:srgbClr val="002060"/>
                </a:solidFill>
              </a:rPr>
              <a:t>de jure </a:t>
            </a:r>
            <a:r>
              <a:rPr lang="en-US" sz="1800" b="1" dirty="0"/>
              <a:t>/</a:t>
            </a:r>
            <a:r>
              <a:rPr lang="en-US" sz="1800" b="1" dirty="0" err="1" smtClean="0"/>
              <a:t>deɪ</a:t>
            </a:r>
            <a:r>
              <a:rPr lang="en-US" sz="1800" b="1" dirty="0" smtClean="0"/>
              <a:t> </a:t>
            </a:r>
            <a:r>
              <a:rPr lang="en-US" sz="1800" b="1" dirty="0"/>
              <a:t>ˈ</a:t>
            </a:r>
            <a:r>
              <a:rPr lang="en-US" sz="1800" b="1" dirty="0" err="1" smtClean="0"/>
              <a:t>dʒʊə.reɪ</a:t>
            </a:r>
            <a:r>
              <a:rPr lang="en-US" sz="1800" b="1" dirty="0" smtClean="0"/>
              <a:t>/</a:t>
            </a:r>
            <a:r>
              <a:rPr lang="en-US" b="1" dirty="0" smtClean="0">
                <a:solidFill>
                  <a:srgbClr val="002060"/>
                </a:solidFill>
              </a:rPr>
              <a:t>officer and that a </a:t>
            </a:r>
            <a:r>
              <a:rPr lang="en-US" b="1" i="1" dirty="0" smtClean="0">
                <a:solidFill>
                  <a:srgbClr val="002060"/>
                </a:solidFill>
              </a:rPr>
              <a:t>de fact </a:t>
            </a:r>
            <a:r>
              <a:rPr lang="en-US" b="1" dirty="0" smtClean="0">
                <a:solidFill>
                  <a:srgbClr val="002060"/>
                </a:solidFill>
              </a:rPr>
              <a:t>officer is not entitled to a salary.</a:t>
            </a:r>
          </a:p>
          <a:p>
            <a:pPr marL="514350" indent="-514350" algn="l" rtl="0">
              <a:buAutoNum type="arabicParenR"/>
            </a:pPr>
            <a:r>
              <a:rPr lang="en-US" b="1" dirty="0" smtClean="0">
                <a:solidFill>
                  <a:srgbClr val="002060"/>
                </a:solidFill>
              </a:rPr>
              <a:t>The Czech Republic shall remove trade barriers in the coal market with the </a:t>
            </a:r>
            <a:r>
              <a:rPr lang="en-US" b="1" i="1" dirty="0" smtClean="0">
                <a:solidFill>
                  <a:srgbClr val="002060"/>
                </a:solidFill>
              </a:rPr>
              <a:t>acquis</a:t>
            </a:r>
            <a:r>
              <a:rPr lang="en-US" b="1" dirty="0" smtClean="0">
                <a:solidFill>
                  <a:srgbClr val="002060"/>
                </a:solidFill>
              </a:rPr>
              <a:t> by accession……  </a:t>
            </a:r>
            <a:endParaRPr lang="ar-IQ" b="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01122" cy="1143000"/>
          </a:xfrm>
        </p:spPr>
        <p:txBody>
          <a:bodyPr>
            <a:normAutofit fontScale="90000"/>
          </a:bodyPr>
          <a:lstStyle/>
          <a:p>
            <a:pPr algn="l" rtl="0">
              <a:buFont typeface="Wingdings" pitchFamily="2" charset="2"/>
              <a:buChar char="Ø"/>
            </a:pPr>
            <a:r>
              <a:rPr lang="en-US" sz="3200" b="1" dirty="0" smtClean="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rPr>
              <a:t>Frequent repetition of particular words, expressions and structures </a:t>
            </a:r>
            <a:endParaRPr lang="ar-IQ" sz="32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14346" y="1928803"/>
            <a:ext cx="9358346" cy="3500462"/>
          </a:xfrm>
        </p:spPr>
        <p:txBody>
          <a:bodyPr/>
          <a:lstStyle/>
          <a:p>
            <a:pPr algn="l" rtl="0">
              <a:buNone/>
            </a:pPr>
            <a:r>
              <a:rPr lang="en-US" b="1" dirty="0" smtClean="0">
                <a:solidFill>
                  <a:srgbClr val="002060"/>
                </a:solidFill>
              </a:rPr>
              <a:t>   Powers of vice-</a:t>
            </a:r>
            <a:r>
              <a:rPr lang="en-US" b="1" i="1" dirty="0" smtClean="0">
                <a:solidFill>
                  <a:srgbClr val="C00000"/>
                </a:solidFill>
              </a:rPr>
              <a:t>chair</a:t>
            </a:r>
            <a:r>
              <a:rPr lang="en-US" b="1" dirty="0" smtClean="0">
                <a:solidFill>
                  <a:srgbClr val="002060"/>
                </a:solidFill>
              </a:rPr>
              <a:t>. a) Where a member of a Board is appointed to be vice-</a:t>
            </a:r>
            <a:r>
              <a:rPr lang="en-US" b="1" i="1" dirty="0" smtClean="0">
                <a:solidFill>
                  <a:srgbClr val="C00000"/>
                </a:solidFill>
              </a:rPr>
              <a:t>chair</a:t>
            </a:r>
            <a:r>
              <a:rPr lang="en-US" b="1" dirty="0" smtClean="0">
                <a:solidFill>
                  <a:srgbClr val="002060"/>
                </a:solidFill>
              </a:rPr>
              <a:t> either by the Assembly or under regulation (10), and the </a:t>
            </a:r>
            <a:r>
              <a:rPr lang="en-US" b="1" i="1" dirty="0" smtClean="0">
                <a:solidFill>
                  <a:srgbClr val="C00000"/>
                </a:solidFill>
              </a:rPr>
              <a:t>chair</a:t>
            </a:r>
            <a:r>
              <a:rPr lang="en-US" b="1" dirty="0" smtClean="0">
                <a:solidFill>
                  <a:srgbClr val="002060"/>
                </a:solidFill>
              </a:rPr>
              <a:t> of the Board has died or ceased to hold office, or is unable to perform the duties of </a:t>
            </a:r>
            <a:r>
              <a:rPr lang="en-US" b="1" i="1" dirty="0" smtClean="0">
                <a:solidFill>
                  <a:srgbClr val="C00000"/>
                </a:solidFill>
              </a:rPr>
              <a:t>chair</a:t>
            </a:r>
            <a:r>
              <a:rPr lang="en-US" b="1" dirty="0" smtClean="0">
                <a:solidFill>
                  <a:srgbClr val="002060"/>
                </a:solidFill>
              </a:rPr>
              <a:t> owing to illness, absence from England and Wales or another cause.</a:t>
            </a:r>
            <a:endParaRPr lang="ar-IQ"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TM04033927[[fn=الحدث الرئيسي]]</Template>
  <TotalTime>1621</TotalTime>
  <Words>1439</Words>
  <Application>Microsoft Office PowerPoint</Application>
  <PresentationFormat>عرض على الشاشة (4:3)</PresentationFormat>
  <Paragraphs>106</Paragraphs>
  <Slides>29</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29</vt:i4>
      </vt:variant>
    </vt:vector>
  </HeadingPairs>
  <TitlesOfParts>
    <vt:vector size="35" baseType="lpstr">
      <vt:lpstr>Arial</vt:lpstr>
      <vt:lpstr>Calibri</vt:lpstr>
      <vt:lpstr>Courier New</vt:lpstr>
      <vt:lpstr>Times New Roman</vt:lpstr>
      <vt:lpstr>Wingdings</vt:lpstr>
      <vt:lpstr>سمة Office</vt:lpstr>
      <vt:lpstr>عرض تقديمي في PowerPoint</vt:lpstr>
      <vt:lpstr>عرض تقديمي في PowerPoint</vt:lpstr>
      <vt:lpstr> Gender-Biased Terms [words marked for masculine in Arabic]</vt:lpstr>
      <vt:lpstr>Archaic or rarely used words &amp; expressions</vt:lpstr>
      <vt:lpstr> Binomials and trinomials [Doublets or Triplets]          word-pairs, conjoined phrases        sometimes synonymous or near synonymous </vt:lpstr>
      <vt:lpstr>WH- Deletion [Words starting with WH- dropped]</vt:lpstr>
      <vt:lpstr> Formulaic expressions </vt:lpstr>
      <vt:lpstr>French words &amp; Latinisms </vt:lpstr>
      <vt:lpstr> Frequent repetition of particular words, expressions and structures </vt:lpstr>
      <vt:lpstr> Long complex sentences with intricate coordination &amp; subordination </vt:lpstr>
      <vt:lpstr> Syntactic discontinuities [Interrupt natural flow of a sentence through inserting added information] Highlighted here in blue</vt:lpstr>
      <vt:lpstr>Widespread use of the passive</vt:lpstr>
      <vt:lpstr> Impersonal style </vt:lpstr>
      <vt:lpstr>IMPERSONAL STYLE:</vt:lpstr>
      <vt:lpstr> Long lists </vt:lpstr>
      <vt:lpstr> Nominalization [ a verb phrase turned into a noun phrase] e.g.: to apply ----------- to make an application</vt:lpstr>
      <vt:lpstr>Verbosity in Prepositions:</vt:lpstr>
      <vt:lpstr>عرض تقديمي في PowerPoint</vt:lpstr>
      <vt:lpstr>Replacing the anaphoric device with such, said, or the same</vt:lpstr>
      <vt:lpstr>The same refers to a word/sentence previously mentioned in the text:</vt:lpstr>
      <vt:lpstr>Use of Phrasal Verbs:</vt:lpstr>
      <vt:lpstr>Using gender-free “it” instead of using a feminine or masculine pronoun: </vt:lpstr>
      <vt:lpstr>The proviso clause is the expression “provided that” and it is a conditional.</vt:lpstr>
      <vt:lpstr>Closing Remarks: Legal Language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Legal Discourse</dc:title>
  <dc:creator>T.C</dc:creator>
  <cp:lastModifiedBy>DR.Ahmed Saker</cp:lastModifiedBy>
  <cp:revision>90</cp:revision>
  <dcterms:created xsi:type="dcterms:W3CDTF">2016-12-14T18:19:59Z</dcterms:created>
  <dcterms:modified xsi:type="dcterms:W3CDTF">2019-09-08T07:12:53Z</dcterms:modified>
</cp:coreProperties>
</file>